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7"/>
  </p:notesMasterIdLst>
  <p:handoutMasterIdLst>
    <p:handoutMasterId r:id="rId18"/>
  </p:handoutMasterIdLst>
  <p:sldIdLst>
    <p:sldId id="256" r:id="rId2"/>
    <p:sldId id="313" r:id="rId3"/>
    <p:sldId id="298" r:id="rId4"/>
    <p:sldId id="284" r:id="rId5"/>
    <p:sldId id="279" r:id="rId6"/>
    <p:sldId id="329" r:id="rId7"/>
    <p:sldId id="304" r:id="rId8"/>
    <p:sldId id="311" r:id="rId9"/>
    <p:sldId id="319" r:id="rId10"/>
    <p:sldId id="320" r:id="rId11"/>
    <p:sldId id="321" r:id="rId12"/>
    <p:sldId id="314" r:id="rId13"/>
    <p:sldId id="315" r:id="rId14"/>
    <p:sldId id="318" r:id="rId15"/>
    <p:sldId id="328" r:id="rId16"/>
  </p:sldIdLst>
  <p:sldSz cx="9144000" cy="6858000" type="screen4x3"/>
  <p:notesSz cx="6805613" cy="9944100"/>
  <p:defaultTextStyle>
    <a:defPPr>
      <a:defRPr lang="nl-NL"/>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7000"/>
    <a:srgbClr val="777C00"/>
    <a:srgbClr val="94710A"/>
    <a:srgbClr val="876220"/>
    <a:srgbClr val="046F96"/>
    <a:srgbClr val="E70022"/>
    <a:srgbClr val="D50022"/>
    <a:srgbClr val="47145C"/>
  </p:clrMru>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109" d="100"/>
          <a:sy n="109" d="100"/>
        </p:scale>
        <p:origin x="-47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0" y="486"/>
      </p:cViewPr>
      <p:guideLst>
        <p:guide orient="horz" pos="3133"/>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9575" cy="496888"/>
          </a:xfrm>
          <a:prstGeom prst="rect">
            <a:avLst/>
          </a:prstGeom>
        </p:spPr>
        <p:txBody>
          <a:bodyPr vert="horz" lIns="91440" tIns="45720" rIns="91440" bIns="45720" rtlCol="0"/>
          <a:lstStyle>
            <a:lvl1pPr algn="l" eaLnBrk="0" hangingPunct="0">
              <a:defRPr sz="1200"/>
            </a:lvl1pPr>
          </a:lstStyle>
          <a:p>
            <a:pPr>
              <a:defRPr/>
            </a:pPr>
            <a:endParaRPr lang="nl-NL"/>
          </a:p>
        </p:txBody>
      </p:sp>
      <p:sp>
        <p:nvSpPr>
          <p:cNvPr id="3" name="Tijdelijke aanduiding voor datum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eaLnBrk="0" hangingPunct="0">
              <a:defRPr sz="1200" smtClean="0"/>
            </a:lvl1pPr>
          </a:lstStyle>
          <a:p>
            <a:pPr>
              <a:defRPr/>
            </a:pPr>
            <a:fld id="{993B5874-103B-46BA-A9AA-D55254B1FE58}" type="datetimeFigureOut">
              <a:rPr lang="nl-NL"/>
              <a:pPr>
                <a:defRPr/>
              </a:pPr>
              <a:t>10-10-2012</a:t>
            </a:fld>
            <a:endParaRPr lang="nl-NL"/>
          </a:p>
        </p:txBody>
      </p:sp>
      <p:sp>
        <p:nvSpPr>
          <p:cNvPr id="4" name="Tijdelijke aanduiding voor voettekst 3"/>
          <p:cNvSpPr>
            <a:spLocks noGrp="1"/>
          </p:cNvSpPr>
          <p:nvPr>
            <p:ph type="ftr" sz="quarter" idx="2"/>
          </p:nvPr>
        </p:nvSpPr>
        <p:spPr>
          <a:xfrm>
            <a:off x="0" y="9445625"/>
            <a:ext cx="2949575" cy="496888"/>
          </a:xfrm>
          <a:prstGeom prst="rect">
            <a:avLst/>
          </a:prstGeom>
        </p:spPr>
        <p:txBody>
          <a:bodyPr vert="horz" lIns="91440" tIns="45720" rIns="91440" bIns="45720" rtlCol="0" anchor="b"/>
          <a:lstStyle>
            <a:lvl1pPr algn="l" eaLnBrk="0" hangingPunct="0">
              <a:defRPr sz="1200"/>
            </a:lvl1pPr>
          </a:lstStyle>
          <a:p>
            <a:pPr>
              <a:defRPr/>
            </a:pPr>
            <a:endParaRPr lang="nl-NL"/>
          </a:p>
        </p:txBody>
      </p:sp>
      <p:sp>
        <p:nvSpPr>
          <p:cNvPr id="5" name="Tijdelijke aanduiding voor dianummer 4"/>
          <p:cNvSpPr>
            <a:spLocks noGrp="1"/>
          </p:cNvSpPr>
          <p:nvPr>
            <p:ph type="sldNum" sz="quarter" idx="3"/>
          </p:nvPr>
        </p:nvSpPr>
        <p:spPr>
          <a:xfrm>
            <a:off x="3854450" y="9445625"/>
            <a:ext cx="2949575" cy="496888"/>
          </a:xfrm>
          <a:prstGeom prst="rect">
            <a:avLst/>
          </a:prstGeom>
        </p:spPr>
        <p:txBody>
          <a:bodyPr vert="horz" lIns="91440" tIns="45720" rIns="91440" bIns="45720" rtlCol="0" anchor="b"/>
          <a:lstStyle>
            <a:lvl1pPr algn="r" eaLnBrk="0" hangingPunct="0">
              <a:defRPr sz="1200" smtClean="0"/>
            </a:lvl1pPr>
          </a:lstStyle>
          <a:p>
            <a:pPr>
              <a:defRPr/>
            </a:pPr>
            <a:fld id="{4D0BB9AB-012F-4D79-BACB-852F791715A6}" type="slidenum">
              <a:rPr lang="nl-NL"/>
              <a:pPr>
                <a:defRPr/>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a:defRPr>
            </a:lvl1pPr>
          </a:lstStyle>
          <a:p>
            <a:pPr>
              <a:defRPr/>
            </a:pPr>
            <a:endParaRPr lang="nl-NL"/>
          </a:p>
        </p:txBody>
      </p:sp>
      <p:sp>
        <p:nvSpPr>
          <p:cNvPr id="5123"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a:defRPr>
            </a:lvl1pPr>
          </a:lstStyle>
          <a:p>
            <a:pPr>
              <a:defRPr/>
            </a:pPr>
            <a:endParaRPr lang="nl-NL"/>
          </a:p>
        </p:txBody>
      </p:sp>
      <p:sp>
        <p:nvSpPr>
          <p:cNvPr id="18436"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08050" y="4722813"/>
            <a:ext cx="4989513" cy="44751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smtClean="0"/>
              <a:t>Click to edit Master text styles</a:t>
            </a:r>
          </a:p>
          <a:p>
            <a:pPr lvl="1"/>
            <a:r>
              <a:rPr lang="nl-NL" noProof="0" smtClean="0"/>
              <a:t>Second level</a:t>
            </a:r>
          </a:p>
          <a:p>
            <a:pPr lvl="2"/>
            <a:r>
              <a:rPr lang="nl-NL" noProof="0" smtClean="0"/>
              <a:t>Third level</a:t>
            </a:r>
          </a:p>
          <a:p>
            <a:pPr lvl="3"/>
            <a:r>
              <a:rPr lang="nl-NL" noProof="0" smtClean="0"/>
              <a:t>Fourth level</a:t>
            </a:r>
          </a:p>
          <a:p>
            <a:pPr lvl="4"/>
            <a:r>
              <a:rPr lang="nl-NL" noProof="0" smtClean="0"/>
              <a:t>Fifth level</a:t>
            </a:r>
          </a:p>
        </p:txBody>
      </p:sp>
      <p:sp>
        <p:nvSpPr>
          <p:cNvPr id="5126" name="Rectangle 6"/>
          <p:cNvSpPr>
            <a:spLocks noGrp="1" noChangeArrowheads="1"/>
          </p:cNvSpPr>
          <p:nvPr>
            <p:ph type="ftr" sz="quarter" idx="4"/>
          </p:nvPr>
        </p:nvSpPr>
        <p:spPr bwMode="auto">
          <a:xfrm>
            <a:off x="0" y="944721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a:defRPr>
            </a:lvl1pPr>
          </a:lstStyle>
          <a:p>
            <a:pPr>
              <a:defRPr/>
            </a:pPr>
            <a:endParaRPr lang="nl-NL"/>
          </a:p>
        </p:txBody>
      </p:sp>
      <p:sp>
        <p:nvSpPr>
          <p:cNvPr id="5127" name="Rectangle 7"/>
          <p:cNvSpPr>
            <a:spLocks noGrp="1" noChangeArrowheads="1"/>
          </p:cNvSpPr>
          <p:nvPr>
            <p:ph type="sldNum" sz="quarter" idx="5"/>
          </p:nvPr>
        </p:nvSpPr>
        <p:spPr bwMode="auto">
          <a:xfrm>
            <a:off x="3856038" y="944721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a:defRPr>
            </a:lvl1pPr>
          </a:lstStyle>
          <a:p>
            <a:pPr>
              <a:defRPr/>
            </a:pPr>
            <a:fld id="{3E982CBF-42F3-4E26-9EBA-32F0FDF2B1FA}"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jdelijke aanduiding voor dia-afbeelding 1"/>
          <p:cNvSpPr>
            <a:spLocks noGrp="1" noRot="1" noChangeAspect="1" noTextEdit="1"/>
          </p:cNvSpPr>
          <p:nvPr>
            <p:ph type="sldImg"/>
          </p:nvPr>
        </p:nvSpPr>
        <p:spPr>
          <a:ln/>
        </p:spPr>
      </p:sp>
      <p:sp>
        <p:nvSpPr>
          <p:cNvPr id="19459" name="Tijdelijke aanduiding voor notities 2"/>
          <p:cNvSpPr>
            <a:spLocks noGrp="1"/>
          </p:cNvSpPr>
          <p:nvPr>
            <p:ph type="body" idx="1"/>
          </p:nvPr>
        </p:nvSpPr>
        <p:spPr>
          <a:noFill/>
          <a:ln/>
        </p:spPr>
        <p:txBody>
          <a:bodyPr/>
          <a:lstStyle/>
          <a:p>
            <a:endParaRPr lang="nl-NL" smtClean="0">
              <a:latin typeface="Times" pitchFamily="18" charset="0"/>
            </a:endParaRPr>
          </a:p>
        </p:txBody>
      </p:sp>
      <p:sp>
        <p:nvSpPr>
          <p:cNvPr id="19460" name="Tijdelijke aanduiding voor dianummer 3"/>
          <p:cNvSpPr>
            <a:spLocks noGrp="1"/>
          </p:cNvSpPr>
          <p:nvPr>
            <p:ph type="sldNum" sz="quarter" idx="5"/>
          </p:nvPr>
        </p:nvSpPr>
        <p:spPr>
          <a:noFill/>
        </p:spPr>
        <p:txBody>
          <a:bodyPr/>
          <a:lstStyle/>
          <a:p>
            <a:fld id="{C1E2262C-FD2D-477C-A9AD-D2434333FF41}" type="slidenum">
              <a:rPr lang="nl-NL" smtClean="0">
                <a:latin typeface="Times" pitchFamily="18" charset="0"/>
              </a:rPr>
              <a:pPr/>
              <a:t>1</a:t>
            </a:fld>
            <a:endParaRPr lang="nl-NL" smtClean="0">
              <a:latin typeface="Times"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a:ln/>
        </p:spPr>
      </p:sp>
      <p:sp>
        <p:nvSpPr>
          <p:cNvPr id="28675" name="Tijdelijke aanduiding voor notities 2"/>
          <p:cNvSpPr>
            <a:spLocks noGrp="1"/>
          </p:cNvSpPr>
          <p:nvPr>
            <p:ph type="body" idx="1"/>
          </p:nvPr>
        </p:nvSpPr>
        <p:spPr>
          <a:noFill/>
          <a:ln/>
        </p:spPr>
        <p:txBody>
          <a:bodyPr/>
          <a:lstStyle/>
          <a:p>
            <a:r>
              <a:rPr lang="nl-NL" b="1" smtClean="0">
                <a:latin typeface="Verdana" pitchFamily="34" charset="0"/>
              </a:rPr>
              <a:t>Kernwoorden</a:t>
            </a:r>
            <a:endParaRPr lang="nl-NL" smtClean="0">
              <a:latin typeface="Verdana" pitchFamily="34" charset="0"/>
            </a:endParaRPr>
          </a:p>
          <a:p>
            <a:pPr>
              <a:buFontTx/>
              <a:buChar char="•"/>
            </a:pPr>
            <a:r>
              <a:rPr lang="nl-NL" smtClean="0">
                <a:latin typeface="Verdana" pitchFamily="34" charset="0"/>
              </a:rPr>
              <a:t>  alle mensen komen via de IND NL binnen. Zowel regulier als asielzoekers</a:t>
            </a:r>
          </a:p>
          <a:p>
            <a:pPr>
              <a:buFontTx/>
              <a:buChar char="•"/>
            </a:pPr>
            <a:r>
              <a:rPr lang="nl-NL" smtClean="0">
                <a:latin typeface="Verdana" pitchFamily="34" charset="0"/>
              </a:rPr>
              <a:t> In het COA krijgen asielgerechtigden voorlichting over inburgeringsplicht en de mogelijkheid tot voorinburgering.</a:t>
            </a:r>
          </a:p>
          <a:p>
            <a:pPr>
              <a:buFontTx/>
              <a:buChar char="•"/>
            </a:pPr>
            <a:r>
              <a:rPr lang="nl-NL" smtClean="0">
                <a:latin typeface="Verdana" pitchFamily="34" charset="0"/>
              </a:rPr>
              <a:t> Iedere inburgeringsplichtige krijgt van DUO jaarlijks een soort herinnering</a:t>
            </a:r>
          </a:p>
          <a:p>
            <a:pPr>
              <a:buFontTx/>
              <a:buChar char="•"/>
            </a:pPr>
            <a:r>
              <a:rPr lang="nl-NL" smtClean="0">
                <a:latin typeface="Verdana" pitchFamily="34" charset="0"/>
              </a:rPr>
              <a:t> website van blik op werk geeft voor inburgeraar info over gekeurmerkte aanbieders, soort aanbod, slagingspercentages, geografische spreiding etc.</a:t>
            </a:r>
          </a:p>
        </p:txBody>
      </p:sp>
      <p:sp>
        <p:nvSpPr>
          <p:cNvPr id="28676" name="Tijdelijke aanduiding voor dianummer 3"/>
          <p:cNvSpPr>
            <a:spLocks noGrp="1"/>
          </p:cNvSpPr>
          <p:nvPr>
            <p:ph type="sldNum" sz="quarter" idx="5"/>
          </p:nvPr>
        </p:nvSpPr>
        <p:spPr>
          <a:noFill/>
        </p:spPr>
        <p:txBody>
          <a:bodyPr/>
          <a:lstStyle/>
          <a:p>
            <a:fld id="{23325987-816B-4186-A9FA-C7012778D885}" type="slidenum">
              <a:rPr lang="nl-NL" smtClean="0">
                <a:latin typeface="Times" pitchFamily="18" charset="0"/>
              </a:rPr>
              <a:pPr/>
              <a:t>10</a:t>
            </a:fld>
            <a:endParaRPr lang="nl-NL" smtClean="0">
              <a:latin typeface="Times"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p:cNvSpPr>
            <a:spLocks noGrp="1" noRot="1" noChangeAspect="1" noTextEdit="1"/>
          </p:cNvSpPr>
          <p:nvPr>
            <p:ph type="sldImg"/>
          </p:nvPr>
        </p:nvSpPr>
        <p:spPr>
          <a:ln/>
        </p:spPr>
      </p:sp>
      <p:sp>
        <p:nvSpPr>
          <p:cNvPr id="29699" name="Tijdelijke aanduiding voor notities 2"/>
          <p:cNvSpPr>
            <a:spLocks noGrp="1"/>
          </p:cNvSpPr>
          <p:nvPr>
            <p:ph type="body" idx="1"/>
          </p:nvPr>
        </p:nvSpPr>
        <p:spPr>
          <a:noFill/>
          <a:ln/>
        </p:spPr>
        <p:txBody>
          <a:bodyPr/>
          <a:lstStyle/>
          <a:p>
            <a:r>
              <a:rPr lang="nl-NL" b="1" smtClean="0">
                <a:latin typeface="Verdana" pitchFamily="34" charset="0"/>
              </a:rPr>
              <a:t>Kernwoorden</a:t>
            </a:r>
            <a:endParaRPr lang="nl-NL" smtClean="0">
              <a:latin typeface="Verdana" pitchFamily="34" charset="0"/>
            </a:endParaRPr>
          </a:p>
          <a:p>
            <a:pPr>
              <a:buFontTx/>
              <a:buChar char="•"/>
            </a:pPr>
            <a:r>
              <a:rPr lang="nl-NL" smtClean="0">
                <a:latin typeface="Verdana" pitchFamily="34" charset="0"/>
              </a:rPr>
              <a:t> sociaal leenstelsel uitgebreid: ook voor nieuwkomende EU-burgers + Turken die dus niet inburgeringsplichtig zijn.</a:t>
            </a:r>
          </a:p>
        </p:txBody>
      </p:sp>
      <p:sp>
        <p:nvSpPr>
          <p:cNvPr id="29700" name="Tijdelijke aanduiding voor dianummer 3"/>
          <p:cNvSpPr>
            <a:spLocks noGrp="1"/>
          </p:cNvSpPr>
          <p:nvPr>
            <p:ph type="sldNum" sz="quarter" idx="5"/>
          </p:nvPr>
        </p:nvSpPr>
        <p:spPr>
          <a:noFill/>
        </p:spPr>
        <p:txBody>
          <a:bodyPr/>
          <a:lstStyle/>
          <a:p>
            <a:fld id="{975171D1-0513-41FC-873C-48D5E078B867}" type="slidenum">
              <a:rPr lang="nl-NL" smtClean="0">
                <a:latin typeface="Times" pitchFamily="18" charset="0"/>
              </a:rPr>
              <a:pPr/>
              <a:t>11</a:t>
            </a:fld>
            <a:endParaRPr lang="nl-NL" smtClean="0">
              <a:latin typeface="Times"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jdelijke aanduiding voor dia-afbeelding 1"/>
          <p:cNvSpPr>
            <a:spLocks noGrp="1" noRot="1" noChangeAspect="1" noTextEdit="1"/>
          </p:cNvSpPr>
          <p:nvPr>
            <p:ph type="sldImg"/>
          </p:nvPr>
        </p:nvSpPr>
        <p:spPr>
          <a:ln/>
        </p:spPr>
      </p:sp>
      <p:sp>
        <p:nvSpPr>
          <p:cNvPr id="30723" name="Tijdelijke aanduiding voor notities 2"/>
          <p:cNvSpPr>
            <a:spLocks noGrp="1"/>
          </p:cNvSpPr>
          <p:nvPr>
            <p:ph type="body" idx="1"/>
          </p:nvPr>
        </p:nvSpPr>
        <p:spPr>
          <a:noFill/>
          <a:ln/>
        </p:spPr>
        <p:txBody>
          <a:bodyPr/>
          <a:lstStyle/>
          <a:p>
            <a:endParaRPr lang="nl-NL" smtClean="0">
              <a:latin typeface="Times" pitchFamily="18" charset="0"/>
            </a:endParaRPr>
          </a:p>
        </p:txBody>
      </p:sp>
      <p:sp>
        <p:nvSpPr>
          <p:cNvPr id="30724" name="Tijdelijke aanduiding voor dianummer 3"/>
          <p:cNvSpPr>
            <a:spLocks noGrp="1"/>
          </p:cNvSpPr>
          <p:nvPr>
            <p:ph type="sldNum" sz="quarter" idx="5"/>
          </p:nvPr>
        </p:nvSpPr>
        <p:spPr>
          <a:noFill/>
        </p:spPr>
        <p:txBody>
          <a:bodyPr/>
          <a:lstStyle/>
          <a:p>
            <a:fld id="{118698CE-FA9E-4065-9FE7-4A9798E93209}" type="slidenum">
              <a:rPr lang="nl-NL" smtClean="0">
                <a:latin typeface="Times" pitchFamily="18" charset="0"/>
              </a:rPr>
              <a:pPr/>
              <a:t>12</a:t>
            </a:fld>
            <a:endParaRPr lang="nl-NL" smtClean="0">
              <a:latin typeface="Times"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jdelijke aanduiding voor dia-afbeelding 1"/>
          <p:cNvSpPr>
            <a:spLocks noGrp="1" noRot="1" noChangeAspect="1" noTextEdit="1"/>
          </p:cNvSpPr>
          <p:nvPr>
            <p:ph type="sldImg"/>
          </p:nvPr>
        </p:nvSpPr>
        <p:spPr>
          <a:ln/>
        </p:spPr>
      </p:sp>
      <p:sp>
        <p:nvSpPr>
          <p:cNvPr id="31747" name="Tijdelijke aanduiding voor notities 2"/>
          <p:cNvSpPr>
            <a:spLocks noGrp="1"/>
          </p:cNvSpPr>
          <p:nvPr>
            <p:ph type="body" idx="1"/>
          </p:nvPr>
        </p:nvSpPr>
        <p:spPr>
          <a:noFill/>
          <a:ln/>
        </p:spPr>
        <p:txBody>
          <a:bodyPr/>
          <a:lstStyle/>
          <a:p>
            <a:pPr>
              <a:buFontTx/>
              <a:buChar char="•"/>
            </a:pPr>
            <a:r>
              <a:rPr lang="nl-NL" smtClean="0">
                <a:latin typeface="Verdana" pitchFamily="34" charset="0"/>
              </a:rPr>
              <a:t> </a:t>
            </a:r>
          </a:p>
        </p:txBody>
      </p:sp>
      <p:sp>
        <p:nvSpPr>
          <p:cNvPr id="31748" name="Tijdelijke aanduiding voor dianummer 3"/>
          <p:cNvSpPr>
            <a:spLocks noGrp="1"/>
          </p:cNvSpPr>
          <p:nvPr>
            <p:ph type="sldNum" sz="quarter" idx="5"/>
          </p:nvPr>
        </p:nvSpPr>
        <p:spPr>
          <a:noFill/>
        </p:spPr>
        <p:txBody>
          <a:bodyPr/>
          <a:lstStyle/>
          <a:p>
            <a:fld id="{833F4A20-B4F7-4F2B-9EBB-31A3948D97FD}" type="slidenum">
              <a:rPr lang="nl-NL" smtClean="0">
                <a:latin typeface="Times" pitchFamily="18" charset="0"/>
              </a:rPr>
              <a:pPr/>
              <a:t>13</a:t>
            </a:fld>
            <a:endParaRPr lang="nl-NL" smtClean="0">
              <a:latin typeface="Times"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a:bodyPr>
          <a:lstStyle/>
          <a:p>
            <a:pPr>
              <a:defRPr/>
            </a:pPr>
            <a:r>
              <a:rPr lang="nl-NL" b="1" dirty="0" smtClean="0">
                <a:latin typeface="Verdana" pitchFamily="34" charset="0"/>
              </a:rPr>
              <a:t>Kernwoorden</a:t>
            </a:r>
            <a:endParaRPr lang="nl-NL" dirty="0" smtClean="0">
              <a:latin typeface="Verdana" pitchFamily="34" charset="0"/>
            </a:endParaRPr>
          </a:p>
          <a:p>
            <a:pPr>
              <a:buFont typeface="Arial" pitchFamily="34" charset="0"/>
              <a:buChar char="•"/>
              <a:defRPr/>
            </a:pPr>
            <a:r>
              <a:rPr lang="nl-NL" dirty="0" smtClean="0">
                <a:latin typeface="Verdana" pitchFamily="34" charset="0"/>
              </a:rPr>
              <a:t> nieuwe examen alleen centrale onderdelen</a:t>
            </a:r>
          </a:p>
          <a:p>
            <a:pPr marL="0" lvl="1">
              <a:buFont typeface="Arial" pitchFamily="34" charset="0"/>
              <a:buChar char="•"/>
              <a:defRPr/>
            </a:pPr>
            <a:r>
              <a:rPr lang="nl-NL" dirty="0" smtClean="0">
                <a:latin typeface="Verdana" pitchFamily="34" charset="0"/>
              </a:rPr>
              <a:t> De onderwerpen in het examen gaan over Werk, Opleiding en het Dagelijks leven op niveau A2 van het Raamwerk NT2.</a:t>
            </a:r>
          </a:p>
          <a:p>
            <a:pPr marL="0" lvl="1">
              <a:buFont typeface="Arial" pitchFamily="34" charset="0"/>
              <a:buChar char="•"/>
              <a:defRPr/>
            </a:pPr>
            <a:r>
              <a:rPr lang="nl-NL" dirty="0" smtClean="0">
                <a:latin typeface="Verdana" pitchFamily="34" charset="0"/>
              </a:rPr>
              <a:t> Herkansing van één of meerdere onderdelen is mogelijk. </a:t>
            </a:r>
          </a:p>
          <a:p>
            <a:pPr marL="0" lvl="1">
              <a:buFont typeface="Arial" pitchFamily="34" charset="0"/>
              <a:buChar char="•"/>
              <a:defRPr/>
            </a:pPr>
            <a:r>
              <a:rPr lang="nl-NL" dirty="0" smtClean="0">
                <a:latin typeface="Verdana" pitchFamily="34" charset="0"/>
              </a:rPr>
              <a:t> onderdelen:</a:t>
            </a:r>
          </a:p>
          <a:p>
            <a:pPr lvl="1">
              <a:buFont typeface="Arial" pitchFamily="34" charset="0"/>
              <a:buChar char="•"/>
              <a:defRPr/>
            </a:pPr>
            <a:r>
              <a:rPr lang="nl-NL" dirty="0" smtClean="0">
                <a:latin typeface="Verdana" pitchFamily="34" charset="0"/>
              </a:rPr>
              <a:t> Toets gesproken Nederlands</a:t>
            </a:r>
          </a:p>
          <a:p>
            <a:pPr lvl="1">
              <a:buFont typeface="Arial" pitchFamily="34" charset="0"/>
              <a:buChar char="•"/>
              <a:defRPr/>
            </a:pPr>
            <a:r>
              <a:rPr lang="nl-NL" dirty="0" smtClean="0">
                <a:latin typeface="Verdana" pitchFamily="34" charset="0"/>
              </a:rPr>
              <a:t> kennis van de Nederlandse samenleving</a:t>
            </a:r>
          </a:p>
          <a:p>
            <a:pPr lvl="1">
              <a:buFont typeface="Arial" pitchFamily="34" charset="0"/>
              <a:buChar char="•"/>
              <a:defRPr/>
            </a:pPr>
            <a:r>
              <a:rPr lang="nl-NL" dirty="0" smtClean="0">
                <a:latin typeface="Verdana" pitchFamily="34" charset="0"/>
              </a:rPr>
              <a:t> nieuw onderdeel: lezen, luisteren en schrijven. Het zijn drie losstaande examenonderdelen waarmee de vaardigheden Lezen, Luisteren en Schrijven op NT2 niveau A2 worden getoetst. Er worden drie afzonderlijke uitslagen vastgesteld. </a:t>
            </a:r>
          </a:p>
          <a:p>
            <a:pPr>
              <a:buFont typeface="Arial" pitchFamily="34" charset="0"/>
              <a:buChar char="•"/>
              <a:defRPr/>
            </a:pPr>
            <a:endParaRPr lang="nl-NL" dirty="0" smtClean="0">
              <a:latin typeface="Verdana" pitchFamily="34" charset="0"/>
            </a:endParaRPr>
          </a:p>
          <a:p>
            <a:pPr>
              <a:defRPr/>
            </a:pPr>
            <a:r>
              <a:rPr lang="nl-NL" dirty="0" smtClean="0">
                <a:latin typeface="Verdana" pitchFamily="34" charset="0"/>
              </a:rPr>
              <a:t>Overgangsrecht: In de aanpassing van de wet staat dat het huidige examen nog circa 20 maanden na 1 januari 2013 kan worden afgenomen dat is dan tot 1 september 2014. </a:t>
            </a:r>
          </a:p>
          <a:p>
            <a:pPr>
              <a:defRPr/>
            </a:pPr>
            <a:endParaRPr lang="nl-NL" dirty="0">
              <a:latin typeface="Verdana" pitchFamily="34" charset="0"/>
            </a:endParaRPr>
          </a:p>
        </p:txBody>
      </p:sp>
      <p:sp>
        <p:nvSpPr>
          <p:cNvPr id="32772" name="Tijdelijke aanduiding voor dianummer 3"/>
          <p:cNvSpPr>
            <a:spLocks noGrp="1"/>
          </p:cNvSpPr>
          <p:nvPr>
            <p:ph type="sldNum" sz="quarter" idx="5"/>
          </p:nvPr>
        </p:nvSpPr>
        <p:spPr>
          <a:noFill/>
        </p:spPr>
        <p:txBody>
          <a:bodyPr/>
          <a:lstStyle/>
          <a:p>
            <a:fld id="{DC128126-F7D0-40B3-AE5E-B9C1B4DB622B}" type="slidenum">
              <a:rPr lang="nl-NL" smtClean="0">
                <a:latin typeface="Times" pitchFamily="18" charset="0"/>
              </a:rPr>
              <a:pPr/>
              <a:t>14</a:t>
            </a:fld>
            <a:endParaRPr lang="nl-NL" smtClean="0">
              <a:latin typeface="Times"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dia-afbeelding 1"/>
          <p:cNvSpPr>
            <a:spLocks noGrp="1" noRot="1" noChangeAspect="1" noTextEdit="1"/>
          </p:cNvSpPr>
          <p:nvPr>
            <p:ph type="sldImg"/>
          </p:nvPr>
        </p:nvSpPr>
        <p:spPr>
          <a:ln/>
        </p:spPr>
      </p:sp>
      <p:sp>
        <p:nvSpPr>
          <p:cNvPr id="33795" name="Tijdelijke aanduiding voor notities 2"/>
          <p:cNvSpPr>
            <a:spLocks noGrp="1"/>
          </p:cNvSpPr>
          <p:nvPr>
            <p:ph type="body" idx="1"/>
          </p:nvPr>
        </p:nvSpPr>
        <p:spPr>
          <a:noFill/>
          <a:ln/>
        </p:spPr>
        <p:txBody>
          <a:bodyPr/>
          <a:lstStyle/>
          <a:p>
            <a:r>
              <a:rPr lang="nl-NL" smtClean="0">
                <a:latin typeface="Verdana" pitchFamily="34" charset="0"/>
              </a:rPr>
              <a:t>De planning is dat vanaf 1 januari 2013 de nieuwe examenonderdelen lezen, luisteren en schrijven kunnen worden afgenomen</a:t>
            </a:r>
          </a:p>
        </p:txBody>
      </p:sp>
      <p:sp>
        <p:nvSpPr>
          <p:cNvPr id="33796" name="Tijdelijke aanduiding voor dianummer 3"/>
          <p:cNvSpPr>
            <a:spLocks noGrp="1"/>
          </p:cNvSpPr>
          <p:nvPr>
            <p:ph type="sldNum" sz="quarter" idx="5"/>
          </p:nvPr>
        </p:nvSpPr>
        <p:spPr>
          <a:noFill/>
        </p:spPr>
        <p:txBody>
          <a:bodyPr/>
          <a:lstStyle/>
          <a:p>
            <a:fld id="{F3ED44CA-FAAB-41D3-9E64-E7713231058A}" type="slidenum">
              <a:rPr lang="nl-NL" smtClean="0">
                <a:latin typeface="Times" pitchFamily="18" charset="0"/>
              </a:rPr>
              <a:pPr/>
              <a:t>15</a:t>
            </a:fld>
            <a:endParaRPr lang="nl-NL" smtClean="0">
              <a:latin typeface="Times"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p:cNvSpPr>
            <a:spLocks noGrp="1" noRot="1" noChangeAspect="1" noTextEdit="1"/>
          </p:cNvSpPr>
          <p:nvPr>
            <p:ph type="sldImg"/>
          </p:nvPr>
        </p:nvSpPr>
        <p:spPr>
          <a:ln/>
        </p:spPr>
      </p:sp>
      <p:sp>
        <p:nvSpPr>
          <p:cNvPr id="20483" name="Tijdelijke aanduiding voor notities 2"/>
          <p:cNvSpPr>
            <a:spLocks noGrp="1"/>
          </p:cNvSpPr>
          <p:nvPr>
            <p:ph type="body" idx="1"/>
          </p:nvPr>
        </p:nvSpPr>
        <p:spPr>
          <a:noFill/>
          <a:ln/>
        </p:spPr>
        <p:txBody>
          <a:bodyPr/>
          <a:lstStyle/>
          <a:p>
            <a:r>
              <a:rPr lang="nl-NL" b="1" smtClean="0">
                <a:latin typeface="Verdana" pitchFamily="34" charset="0"/>
              </a:rPr>
              <a:t>Kernwoorden</a:t>
            </a:r>
          </a:p>
          <a:p>
            <a:pPr>
              <a:buFontTx/>
              <a:buChar char="•"/>
            </a:pPr>
            <a:r>
              <a:rPr lang="nl-NL" smtClean="0">
                <a:latin typeface="Verdana" pitchFamily="34" charset="0"/>
              </a:rPr>
              <a:t> deze presentatie over wijzigingen in het stelsel en over wijzigingen in het examen</a:t>
            </a:r>
          </a:p>
        </p:txBody>
      </p:sp>
      <p:sp>
        <p:nvSpPr>
          <p:cNvPr id="20484" name="Tijdelijke aanduiding voor dianummer 3"/>
          <p:cNvSpPr>
            <a:spLocks noGrp="1"/>
          </p:cNvSpPr>
          <p:nvPr>
            <p:ph type="sldNum" sz="quarter" idx="5"/>
          </p:nvPr>
        </p:nvSpPr>
        <p:spPr>
          <a:noFill/>
        </p:spPr>
        <p:txBody>
          <a:bodyPr/>
          <a:lstStyle/>
          <a:p>
            <a:fld id="{9174C051-C029-4CC2-B8A7-3EEBF557987C}" type="slidenum">
              <a:rPr lang="nl-NL" smtClean="0">
                <a:latin typeface="Times" pitchFamily="18" charset="0"/>
              </a:rPr>
              <a:pPr/>
              <a:t>2</a:t>
            </a:fld>
            <a:endParaRPr lang="nl-NL" smtClean="0">
              <a:latin typeface="Times"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jdelijke aanduiding voor dia-afbeelding 1"/>
          <p:cNvSpPr>
            <a:spLocks noGrp="1" noRot="1" noChangeAspect="1" noTextEdit="1"/>
          </p:cNvSpPr>
          <p:nvPr>
            <p:ph type="sldImg"/>
          </p:nvPr>
        </p:nvSpPr>
        <p:spPr>
          <a:ln/>
        </p:spPr>
      </p:sp>
      <p:sp>
        <p:nvSpPr>
          <p:cNvPr id="21507" name="Tijdelijke aanduiding voor notities 2"/>
          <p:cNvSpPr>
            <a:spLocks noGrp="1"/>
          </p:cNvSpPr>
          <p:nvPr>
            <p:ph type="body" idx="1"/>
          </p:nvPr>
        </p:nvSpPr>
        <p:spPr>
          <a:noFill/>
          <a:ln/>
        </p:spPr>
        <p:txBody>
          <a:bodyPr/>
          <a:lstStyle/>
          <a:p>
            <a:r>
              <a:rPr lang="nl-NL" b="1" smtClean="0">
                <a:latin typeface="Verdana" pitchFamily="34" charset="0"/>
              </a:rPr>
              <a:t>Kernwoorden</a:t>
            </a:r>
          </a:p>
          <a:p>
            <a:pPr>
              <a:buFontTx/>
              <a:buChar char="•"/>
            </a:pPr>
            <a:r>
              <a:rPr lang="nl-NL" b="1" smtClean="0">
                <a:latin typeface="Verdana" pitchFamily="34" charset="0"/>
              </a:rPr>
              <a:t> </a:t>
            </a:r>
            <a:r>
              <a:rPr lang="nl-NL" smtClean="0">
                <a:latin typeface="Verdana" pitchFamily="34" charset="0"/>
              </a:rPr>
              <a:t>Basis voor aangepaste wet: Regeer- en gedoogakkoord.</a:t>
            </a:r>
          </a:p>
          <a:p>
            <a:pPr>
              <a:buFontTx/>
              <a:buChar char="•"/>
            </a:pPr>
            <a:r>
              <a:rPr lang="nl-NL" smtClean="0">
                <a:latin typeface="Verdana" pitchFamily="34" charset="0"/>
              </a:rPr>
              <a:t> Daarnaast is bepalend het feit dat het vorige Kabinet al had besloten om de budgetten voor inburgering tot nul af te bouwen.</a:t>
            </a:r>
          </a:p>
          <a:p>
            <a:pPr>
              <a:buFontTx/>
              <a:buChar char="•"/>
            </a:pPr>
            <a:r>
              <a:rPr lang="nl-NL" smtClean="0">
                <a:latin typeface="Verdana" pitchFamily="34" charset="0"/>
              </a:rPr>
              <a:t> Deze elementen komen dan ook terug in de maatregelen</a:t>
            </a:r>
          </a:p>
          <a:p>
            <a:endParaRPr lang="nl-NL" smtClean="0">
              <a:latin typeface="Times" pitchFamily="18" charset="0"/>
            </a:endParaRPr>
          </a:p>
        </p:txBody>
      </p:sp>
      <p:sp>
        <p:nvSpPr>
          <p:cNvPr id="21508" name="Tijdelijke aanduiding voor dianummer 3"/>
          <p:cNvSpPr>
            <a:spLocks noGrp="1"/>
          </p:cNvSpPr>
          <p:nvPr>
            <p:ph type="sldNum" sz="quarter" idx="5"/>
          </p:nvPr>
        </p:nvSpPr>
        <p:spPr>
          <a:noFill/>
        </p:spPr>
        <p:txBody>
          <a:bodyPr/>
          <a:lstStyle/>
          <a:p>
            <a:fld id="{447CCC7C-E5BB-4489-A39F-86A9D3C41186}" type="slidenum">
              <a:rPr lang="nl-NL" smtClean="0">
                <a:latin typeface="Times" pitchFamily="18" charset="0"/>
              </a:rPr>
              <a:pPr/>
              <a:t>3</a:t>
            </a:fld>
            <a:endParaRPr lang="nl-NL" smtClean="0">
              <a:latin typeface="Times"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afbeelding 1"/>
          <p:cNvSpPr>
            <a:spLocks noGrp="1" noRot="1" noChangeAspect="1" noTextEdit="1"/>
          </p:cNvSpPr>
          <p:nvPr>
            <p:ph type="sldImg"/>
          </p:nvPr>
        </p:nvSpPr>
        <p:spPr>
          <a:ln/>
        </p:spPr>
      </p:sp>
      <p:sp>
        <p:nvSpPr>
          <p:cNvPr id="22531" name="Tijdelijke aanduiding voor notities 2"/>
          <p:cNvSpPr>
            <a:spLocks noGrp="1"/>
          </p:cNvSpPr>
          <p:nvPr>
            <p:ph type="body" idx="1"/>
          </p:nvPr>
        </p:nvSpPr>
        <p:spPr>
          <a:noFill/>
          <a:ln/>
        </p:spPr>
        <p:txBody>
          <a:bodyPr/>
          <a:lstStyle/>
          <a:p>
            <a:r>
              <a:rPr lang="nl-NL" b="1" smtClean="0">
                <a:latin typeface="Verdana" pitchFamily="34" charset="0"/>
              </a:rPr>
              <a:t>Kernwoorden</a:t>
            </a:r>
            <a:endParaRPr lang="nl-NL" smtClean="0">
              <a:latin typeface="Verdana" pitchFamily="34" charset="0"/>
            </a:endParaRPr>
          </a:p>
          <a:p>
            <a:pPr>
              <a:buFontTx/>
              <a:buChar char="•"/>
            </a:pPr>
            <a:r>
              <a:rPr lang="nl-NL" smtClean="0">
                <a:latin typeface="Verdana" pitchFamily="34" charset="0"/>
              </a:rPr>
              <a:t> dalend budget voor trajecten en voor uitvoeringskosten</a:t>
            </a:r>
          </a:p>
          <a:p>
            <a:pPr>
              <a:buFontTx/>
              <a:buChar char="•"/>
            </a:pPr>
            <a:r>
              <a:rPr lang="nl-NL" smtClean="0">
                <a:latin typeface="Verdana" pitchFamily="34" charset="0"/>
              </a:rPr>
              <a:t> na 2013 geen geld voor inburgering in het Participatiebudget</a:t>
            </a:r>
          </a:p>
          <a:p>
            <a:pPr>
              <a:buFontTx/>
              <a:buChar char="•"/>
            </a:pPr>
            <a:r>
              <a:rPr lang="nl-NL" smtClean="0">
                <a:latin typeface="Verdana" pitchFamily="34" charset="0"/>
              </a:rPr>
              <a:t> dan is inburgering ook geen bestedingsdoel meer in het Participatiebudget. Dit geldt overigens niet voor die inburgeringstrajecten die vóór 1 jan. 2013 zijn gestart.</a:t>
            </a:r>
          </a:p>
          <a:p>
            <a:pPr>
              <a:buFontTx/>
              <a:buChar char="•"/>
            </a:pPr>
            <a:r>
              <a:rPr lang="nl-NL" smtClean="0">
                <a:latin typeface="Verdana" pitchFamily="34" charset="0"/>
              </a:rPr>
              <a:t> uitvoeringskosten dalen navenant mee</a:t>
            </a:r>
          </a:p>
          <a:p>
            <a:pPr>
              <a:buFontTx/>
              <a:buChar char="•"/>
            </a:pPr>
            <a:r>
              <a:rPr lang="nl-NL" smtClean="0">
                <a:latin typeface="Verdana" pitchFamily="34" charset="0"/>
              </a:rPr>
              <a:t> In 2012 nog flink budget. Van de 197 mln is 37 mln uitvoeringskosten in het gemeentefonds</a:t>
            </a:r>
          </a:p>
          <a:p>
            <a:pPr>
              <a:buFontTx/>
              <a:buChar char="•"/>
            </a:pPr>
            <a:r>
              <a:rPr lang="nl-NL" smtClean="0">
                <a:latin typeface="Verdana" pitchFamily="34" charset="0"/>
              </a:rPr>
              <a:t> voor 2013 moet die verdeling nog definitief plaatsvinden. Het wordt in ieder geval 24,6 mln voor uitvoeringskosten.</a:t>
            </a:r>
          </a:p>
          <a:p>
            <a:endParaRPr lang="nl-NL" b="1" smtClean="0">
              <a:latin typeface="Times" pitchFamily="18" charset="0"/>
            </a:endParaRPr>
          </a:p>
          <a:p>
            <a:endParaRPr lang="nl-NL" b="1" smtClean="0">
              <a:latin typeface="Times" pitchFamily="18" charset="0"/>
            </a:endParaRPr>
          </a:p>
        </p:txBody>
      </p:sp>
      <p:sp>
        <p:nvSpPr>
          <p:cNvPr id="22532" name="Tijdelijke aanduiding voor dianummer 3"/>
          <p:cNvSpPr>
            <a:spLocks noGrp="1"/>
          </p:cNvSpPr>
          <p:nvPr>
            <p:ph type="sldNum" sz="quarter" idx="5"/>
          </p:nvPr>
        </p:nvSpPr>
        <p:spPr>
          <a:noFill/>
        </p:spPr>
        <p:txBody>
          <a:bodyPr/>
          <a:lstStyle/>
          <a:p>
            <a:fld id="{7953D561-8185-4742-9810-3F739B3F2C9A}" type="slidenum">
              <a:rPr lang="nl-NL" smtClean="0">
                <a:latin typeface="Times" pitchFamily="18" charset="0"/>
              </a:rPr>
              <a:pPr/>
              <a:t>4</a:t>
            </a:fld>
            <a:endParaRPr lang="nl-NL" smtClean="0">
              <a:latin typeface="Times"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jdelijke aanduiding voor dia-afbeelding 1"/>
          <p:cNvSpPr>
            <a:spLocks noGrp="1" noRot="1" noChangeAspect="1" noTextEdit="1"/>
          </p:cNvSpPr>
          <p:nvPr>
            <p:ph type="sldImg"/>
          </p:nvPr>
        </p:nvSpPr>
        <p:spPr>
          <a:ln/>
        </p:spPr>
      </p:sp>
      <p:sp>
        <p:nvSpPr>
          <p:cNvPr id="23555" name="Tijdelijke aanduiding voor notities 2"/>
          <p:cNvSpPr>
            <a:spLocks noGrp="1"/>
          </p:cNvSpPr>
          <p:nvPr>
            <p:ph type="body" idx="1"/>
          </p:nvPr>
        </p:nvSpPr>
        <p:spPr>
          <a:noFill/>
          <a:ln/>
        </p:spPr>
        <p:txBody>
          <a:bodyPr/>
          <a:lstStyle/>
          <a:p>
            <a:r>
              <a:rPr lang="nl-NL" b="1" smtClean="0">
                <a:latin typeface="Verdana" pitchFamily="34" charset="0"/>
              </a:rPr>
              <a:t>Kernwoorden</a:t>
            </a:r>
            <a:endParaRPr lang="nl-NL" smtClean="0">
              <a:latin typeface="Verdana" pitchFamily="34" charset="0"/>
            </a:endParaRPr>
          </a:p>
          <a:p>
            <a:pPr>
              <a:buFontTx/>
              <a:buChar char="•"/>
            </a:pPr>
            <a:r>
              <a:rPr lang="nl-NL" smtClean="0">
                <a:latin typeface="Verdana" pitchFamily="34" charset="0"/>
              </a:rPr>
              <a:t> verplichte inburgering alleen voor nieuwkomers van buiten EU of Turkije</a:t>
            </a:r>
          </a:p>
          <a:p>
            <a:pPr>
              <a:buFontTx/>
              <a:buChar char="•"/>
            </a:pPr>
            <a:r>
              <a:rPr lang="nl-NL" smtClean="0">
                <a:latin typeface="Verdana" pitchFamily="34" charset="0"/>
              </a:rPr>
              <a:t> ca. 15.000 – 16.000 per jaar </a:t>
            </a:r>
          </a:p>
          <a:p>
            <a:pPr>
              <a:buFontTx/>
              <a:buChar char="•"/>
            </a:pPr>
            <a:r>
              <a:rPr lang="nl-NL" smtClean="0">
                <a:latin typeface="Verdana" pitchFamily="34" charset="0"/>
              </a:rPr>
              <a:t> inburgering is eigen verantwoordelijkheid =&gt; geen geld meer voor inburgering =&gt; geen aanbod meer via de overheid</a:t>
            </a:r>
          </a:p>
          <a:p>
            <a:pPr>
              <a:buFontTx/>
              <a:buChar char="•"/>
            </a:pPr>
            <a:r>
              <a:rPr lang="nl-NL" smtClean="0">
                <a:latin typeface="Verdana" pitchFamily="34" charset="0"/>
              </a:rPr>
              <a:t> sociaal leenstelsel: kom ik later op terug</a:t>
            </a:r>
          </a:p>
          <a:p>
            <a:pPr>
              <a:buFontTx/>
              <a:buChar char="•"/>
            </a:pPr>
            <a:endParaRPr lang="nl-NL" smtClean="0">
              <a:latin typeface="Verdana" pitchFamily="34" charset="0"/>
            </a:endParaRPr>
          </a:p>
        </p:txBody>
      </p:sp>
      <p:sp>
        <p:nvSpPr>
          <p:cNvPr id="23556" name="Tijdelijke aanduiding voor dianummer 3"/>
          <p:cNvSpPr>
            <a:spLocks noGrp="1"/>
          </p:cNvSpPr>
          <p:nvPr>
            <p:ph type="sldNum" sz="quarter" idx="5"/>
          </p:nvPr>
        </p:nvSpPr>
        <p:spPr>
          <a:noFill/>
        </p:spPr>
        <p:txBody>
          <a:bodyPr/>
          <a:lstStyle/>
          <a:p>
            <a:fld id="{D2F29A86-6091-4DF3-9810-B0F822E509F9}" type="slidenum">
              <a:rPr lang="nl-NL" smtClean="0">
                <a:latin typeface="Times" pitchFamily="18" charset="0"/>
              </a:rPr>
              <a:pPr/>
              <a:t>5</a:t>
            </a:fld>
            <a:endParaRPr lang="nl-NL" smtClean="0">
              <a:latin typeface="Times"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fontScale="92500" lnSpcReduction="20000"/>
          </a:bodyPr>
          <a:lstStyle/>
          <a:p>
            <a:pPr>
              <a:defRPr/>
            </a:pPr>
            <a:r>
              <a:rPr lang="nl-NL" b="1" dirty="0" smtClean="0">
                <a:latin typeface="Verdana" pitchFamily="34" charset="0"/>
              </a:rPr>
              <a:t>Kernwoorden</a:t>
            </a:r>
            <a:endParaRPr lang="nl-NL" dirty="0" smtClean="0">
              <a:latin typeface="Verdana" pitchFamily="34" charset="0"/>
            </a:endParaRPr>
          </a:p>
          <a:p>
            <a:pPr>
              <a:buFont typeface="Arial" pitchFamily="34" charset="0"/>
              <a:buChar char="•"/>
              <a:defRPr/>
            </a:pPr>
            <a:r>
              <a:rPr lang="nl-NL" dirty="0" smtClean="0">
                <a:latin typeface="Verdana" pitchFamily="34" charset="0"/>
              </a:rPr>
              <a:t> als overheid plicht oplegt moet deze burger mogelijkheid geven om aan plicht te voldoen. Huidige stelsel: aanbod en mogelijkheid voor lening; nieuwe stelsel: lening. Maximaal 10.000 euro voor asielgerechtigden die daarmee een alfabetiseringscursus kunnen bekostigen. Anders 5000 euro. </a:t>
            </a:r>
          </a:p>
          <a:p>
            <a:pPr>
              <a:buFont typeface="Arial" pitchFamily="34" charset="0"/>
              <a:buChar char="•"/>
              <a:defRPr/>
            </a:pPr>
            <a:r>
              <a:rPr lang="nl-NL" dirty="0" smtClean="0">
                <a:latin typeface="Verdana" pitchFamily="34" charset="0"/>
              </a:rPr>
              <a:t> Bij aanvraag een inkomenstoets. Hoe lager het inkomen, des te hoger het toegestane leningbedrag. Maximuminkomen waarbij men lening kan krijgen is € 37.000 bij alleenstaande en € 44.000 met partner</a:t>
            </a:r>
          </a:p>
          <a:p>
            <a:pPr>
              <a:buFont typeface="Arial" pitchFamily="34" charset="0"/>
              <a:buChar char="•"/>
              <a:defRPr/>
            </a:pPr>
            <a:r>
              <a:rPr lang="nl-NL" dirty="0" smtClean="0">
                <a:latin typeface="Verdana" pitchFamily="34" charset="0"/>
              </a:rPr>
              <a:t> Bij terugbetaling: draagkrachttoets. Hoe hoger draagkracht des te hoger de aflossing. Bij € 18.000 alleenstaand en € 25.000 met partner niks terugbetalen.</a:t>
            </a:r>
          </a:p>
          <a:p>
            <a:pPr>
              <a:buFont typeface="Arial" pitchFamily="34" charset="0"/>
              <a:buChar char="•"/>
              <a:defRPr/>
            </a:pPr>
            <a:r>
              <a:rPr lang="nl-NL" dirty="0" smtClean="0">
                <a:latin typeface="Verdana" pitchFamily="34" charset="0"/>
              </a:rPr>
              <a:t>Als uit draagkrachtmeting blijkt dat aflossingscapaciteit lager is dan € 15 dan wordt niet geïnd.</a:t>
            </a:r>
          </a:p>
          <a:p>
            <a:pPr>
              <a:buFont typeface="Arial" pitchFamily="34" charset="0"/>
              <a:buChar char="•"/>
              <a:defRPr/>
            </a:pPr>
            <a:r>
              <a:rPr lang="nl-NL" dirty="0" smtClean="0">
                <a:latin typeface="Verdana" pitchFamily="34" charset="0"/>
              </a:rPr>
              <a:t> draagkrachttoetsing geschiedt jaarlijks</a:t>
            </a:r>
          </a:p>
          <a:p>
            <a:pPr>
              <a:buFont typeface="Arial" pitchFamily="34" charset="0"/>
              <a:buChar char="•"/>
              <a:defRPr/>
            </a:pPr>
            <a:endParaRPr lang="nl-NL" dirty="0" smtClean="0">
              <a:latin typeface="Verdana" pitchFamily="34" charset="0"/>
            </a:endParaRPr>
          </a:p>
          <a:p>
            <a:pPr>
              <a:buFont typeface="Arial" pitchFamily="34" charset="0"/>
              <a:buChar char="•"/>
              <a:defRPr/>
            </a:pPr>
            <a:r>
              <a:rPr lang="nl-NL" dirty="0" smtClean="0">
                <a:solidFill>
                  <a:srgbClr val="FF0000"/>
                </a:solidFill>
                <a:latin typeface="Verdana" pitchFamily="34" charset="0"/>
              </a:rPr>
              <a:t> </a:t>
            </a:r>
            <a:r>
              <a:rPr lang="nl-NL" b="1" dirty="0" smtClean="0">
                <a:solidFill>
                  <a:srgbClr val="FF0000"/>
                </a:solidFill>
                <a:latin typeface="Verdana" pitchFamily="34" charset="0"/>
              </a:rPr>
              <a:t>Bij vraag over armoedeval kun je het volgende zeggen:</a:t>
            </a:r>
          </a:p>
          <a:p>
            <a:pPr>
              <a:defRPr/>
            </a:pPr>
            <a:r>
              <a:rPr lang="nl-NL" dirty="0" smtClean="0">
                <a:latin typeface="Verdana" pitchFamily="34" charset="0"/>
              </a:rPr>
              <a:t>Bij terugbetaling wordt gekeken naar draagkracht. Voor debiteuren met een partner bedraagt dit drempelinkomen circa € 25.000,- per jaar. Boven dit drempelinkomen moet 12% van het inkomen worden terugbetaald. Een rekenvoorbeeld kan verduidelijken dat de terugbetalingsregeling van het sociaal leenstelsel geen belemmering kan vormen om een baan te accepteren en te participeren in de samenleving: </a:t>
            </a:r>
          </a:p>
          <a:p>
            <a:pPr>
              <a:defRPr/>
            </a:pPr>
            <a:r>
              <a:rPr lang="nl-NL" dirty="0" smtClean="0">
                <a:latin typeface="Verdana" pitchFamily="34" charset="0"/>
              </a:rPr>
              <a:t>Indien de debiteur  € 25.000 verdient en de partner geen inkomen heeft hoeft men niets terug te betalen. Gesteld dat de partner een jaarinkomen van € 5.000,- kan verdienen, dan moet 12% van dit extra gezinsinkomen, dat is € 600,- per jaar, te worden afgelost.</a:t>
            </a:r>
          </a:p>
          <a:p>
            <a:pPr>
              <a:buFont typeface="Arial" pitchFamily="34" charset="0"/>
              <a:buChar char="•"/>
              <a:defRPr/>
            </a:pPr>
            <a:endParaRPr lang="nl-NL" dirty="0" smtClean="0">
              <a:latin typeface="Verdana" pitchFamily="34" charset="0"/>
            </a:endParaRPr>
          </a:p>
        </p:txBody>
      </p:sp>
      <p:sp>
        <p:nvSpPr>
          <p:cNvPr id="24580" name="Tijdelijke aanduiding voor dianummer 3"/>
          <p:cNvSpPr>
            <a:spLocks noGrp="1"/>
          </p:cNvSpPr>
          <p:nvPr>
            <p:ph type="sldNum" sz="quarter" idx="5"/>
          </p:nvPr>
        </p:nvSpPr>
        <p:spPr>
          <a:noFill/>
        </p:spPr>
        <p:txBody>
          <a:bodyPr/>
          <a:lstStyle/>
          <a:p>
            <a:fld id="{F91BF1F1-FC4E-4224-A971-7F7A30720B15}" type="slidenum">
              <a:rPr lang="nl-NL" smtClean="0">
                <a:latin typeface="Times" pitchFamily="18" charset="0"/>
              </a:rPr>
              <a:pPr/>
              <a:t>6</a:t>
            </a:fld>
            <a:endParaRPr lang="nl-NL" smtClean="0">
              <a:latin typeface="Times"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jdelijke aanduiding voor dia-afbeelding 1"/>
          <p:cNvSpPr>
            <a:spLocks noGrp="1" noRot="1" noChangeAspect="1" noTextEdit="1"/>
          </p:cNvSpPr>
          <p:nvPr>
            <p:ph type="sldImg"/>
          </p:nvPr>
        </p:nvSpPr>
        <p:spPr>
          <a:ln/>
        </p:spPr>
      </p:sp>
      <p:sp>
        <p:nvSpPr>
          <p:cNvPr id="25603" name="Tijdelijke aanduiding voor notities 2"/>
          <p:cNvSpPr>
            <a:spLocks noGrp="1"/>
          </p:cNvSpPr>
          <p:nvPr>
            <p:ph type="body" idx="1"/>
          </p:nvPr>
        </p:nvSpPr>
        <p:spPr>
          <a:noFill/>
          <a:ln/>
        </p:spPr>
        <p:txBody>
          <a:bodyPr/>
          <a:lstStyle/>
          <a:p>
            <a:pPr>
              <a:buFontTx/>
              <a:buChar char="•"/>
            </a:pPr>
            <a:r>
              <a:rPr lang="nl-NL" smtClean="0">
                <a:latin typeface="Verdana" pitchFamily="34" charset="0"/>
              </a:rPr>
              <a:t> huidige stelsel kent alleen boetes bij verschillende overtredingen</a:t>
            </a:r>
          </a:p>
          <a:p>
            <a:pPr>
              <a:buFontTx/>
              <a:buChar char="•"/>
            </a:pPr>
            <a:r>
              <a:rPr lang="nl-NL" smtClean="0">
                <a:latin typeface="Verdana" pitchFamily="34" charset="0"/>
              </a:rPr>
              <a:t> na wijziging van de wet kan een sanctie zijn het intrekken van de tijdelijk verblijfsvergunning. Rechtstreeks overgeno-men uit het gedoogakkoord. Het voldoen aan de inburgeringsplicht wordt in beginsel gezien als een voorwaarde om in NL te blijven. Er zal bij het niet voldoen aan de inburgeringsplicht gekeken worden of de verblijfsvergunning ingetrokken kan en moet worden. De eerste vraag is dan of er sprake is van verwijtbaarheid. Als dit het geval is wordt individueel getoetst aan Europese regelgeving, zijnde het EVRM en de gezinsherenigingsrichtlijn. De verwachting is dat deze toets ertoe leidt dat bij slechts een enkeling de verblijfsvergunning zal kunnen worden ingetrokken.</a:t>
            </a:r>
          </a:p>
          <a:p>
            <a:pPr>
              <a:buFontTx/>
              <a:buChar char="•"/>
            </a:pPr>
            <a:r>
              <a:rPr lang="nl-NL" smtClean="0">
                <a:latin typeface="Verdana" pitchFamily="34" charset="0"/>
              </a:rPr>
              <a:t> is intrekking van de verblijfsvergunning niet mogelijk dat bestaat er de mogelijkheid voor het opleggen van een bestuurlijke boete van max € 1.250. Bij herhaling (bij voortzetten van de overtreding) kan deze boete worden opgelegd.</a:t>
            </a:r>
          </a:p>
        </p:txBody>
      </p:sp>
      <p:sp>
        <p:nvSpPr>
          <p:cNvPr id="25604" name="Tijdelijke aanduiding voor dianummer 3"/>
          <p:cNvSpPr>
            <a:spLocks noGrp="1"/>
          </p:cNvSpPr>
          <p:nvPr>
            <p:ph type="sldNum" sz="quarter" idx="5"/>
          </p:nvPr>
        </p:nvSpPr>
        <p:spPr>
          <a:noFill/>
        </p:spPr>
        <p:txBody>
          <a:bodyPr/>
          <a:lstStyle/>
          <a:p>
            <a:fld id="{C436E1C4-38B9-4F54-B023-7DE6BA7A564B}" type="slidenum">
              <a:rPr lang="nl-NL" smtClean="0">
                <a:latin typeface="Times" pitchFamily="18" charset="0"/>
              </a:rPr>
              <a:pPr/>
              <a:t>7</a:t>
            </a:fld>
            <a:endParaRPr lang="nl-NL" smtClean="0">
              <a:latin typeface="Times"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a:xfrm>
            <a:off x="908050" y="4722813"/>
            <a:ext cx="4989513" cy="4713287"/>
          </a:xfrm>
        </p:spPr>
        <p:txBody>
          <a:bodyPr>
            <a:normAutofit fontScale="92500"/>
          </a:bodyPr>
          <a:lstStyle/>
          <a:p>
            <a:pPr>
              <a:defRPr/>
            </a:pPr>
            <a:r>
              <a:rPr lang="nl-NL" b="1" dirty="0" smtClean="0">
                <a:latin typeface="Verdana" pitchFamily="34" charset="0"/>
              </a:rPr>
              <a:t>Kernwoorden</a:t>
            </a:r>
            <a:endParaRPr lang="nl-NL" dirty="0" smtClean="0">
              <a:latin typeface="Verdana" pitchFamily="34" charset="0"/>
            </a:endParaRPr>
          </a:p>
          <a:p>
            <a:pPr>
              <a:buFont typeface="Arial" pitchFamily="34" charset="0"/>
              <a:buChar char="•"/>
              <a:defRPr/>
            </a:pPr>
            <a:r>
              <a:rPr lang="nl-NL" dirty="0" smtClean="0">
                <a:latin typeface="Verdana" pitchFamily="34" charset="0"/>
              </a:rPr>
              <a:t> de overgangsbepalingen in de Wetswijziging zijn op hoofdlijnen, Enkele zaken worden nog in lagere regelgeving worden uitgewerkt.</a:t>
            </a:r>
          </a:p>
          <a:p>
            <a:pPr>
              <a:buFont typeface="Arial" pitchFamily="34" charset="0"/>
              <a:buChar char="•"/>
              <a:defRPr/>
            </a:pPr>
            <a:r>
              <a:rPr lang="nl-NL" dirty="0" smtClean="0">
                <a:latin typeface="Verdana" pitchFamily="34" charset="0"/>
              </a:rPr>
              <a:t> inburgeraars die aanbod hebben gehad of zijn gehandhaafd voor inwerkingtreding kunnen/moeten:</a:t>
            </a:r>
          </a:p>
          <a:p>
            <a:pPr lvl="1">
              <a:buFont typeface="Arial" pitchFamily="34" charset="0"/>
              <a:buChar char="•"/>
              <a:defRPr/>
            </a:pPr>
            <a:r>
              <a:rPr lang="nl-NL" dirty="0" smtClean="0">
                <a:latin typeface="Verdana" pitchFamily="34" charset="0"/>
              </a:rPr>
              <a:t> hun traject afmaken volgens de oude </a:t>
            </a:r>
            <a:r>
              <a:rPr lang="nl-NL" dirty="0" err="1" smtClean="0">
                <a:latin typeface="Verdana" pitchFamily="34" charset="0"/>
              </a:rPr>
              <a:t>inburgerings</a:t>
            </a:r>
            <a:r>
              <a:rPr lang="nl-NL" dirty="0" smtClean="0">
                <a:latin typeface="Verdana" pitchFamily="34" charset="0"/>
              </a:rPr>
              <a:t> wet- en regelgeving. </a:t>
            </a:r>
          </a:p>
          <a:p>
            <a:pPr lvl="1">
              <a:buFont typeface="Arial" pitchFamily="34" charset="0"/>
              <a:buChar char="•"/>
              <a:defRPr/>
            </a:pPr>
            <a:r>
              <a:rPr lang="nl-NL" dirty="0" smtClean="0">
                <a:latin typeface="Verdana" pitchFamily="34" charset="0"/>
              </a:rPr>
              <a:t> kunnen tot 1 </a:t>
            </a:r>
            <a:r>
              <a:rPr lang="nl-NL" dirty="0" err="1" smtClean="0">
                <a:latin typeface="Verdana" pitchFamily="34" charset="0"/>
              </a:rPr>
              <a:t>sept</a:t>
            </a:r>
            <a:r>
              <a:rPr lang="nl-NL" dirty="0" smtClean="0">
                <a:latin typeface="Verdana" pitchFamily="34" charset="0"/>
              </a:rPr>
              <a:t> 2014 het oude examen doen</a:t>
            </a:r>
          </a:p>
          <a:p>
            <a:pPr lvl="1">
              <a:buFont typeface="Arial" pitchFamily="34" charset="0"/>
              <a:buChar char="•"/>
              <a:defRPr/>
            </a:pPr>
            <a:r>
              <a:rPr lang="nl-NL" dirty="0" smtClean="0">
                <a:latin typeface="Verdana" pitchFamily="34" charset="0"/>
              </a:rPr>
              <a:t> kunnen echter ook ervoor kiezen het nieuwe examen te doen</a:t>
            </a:r>
          </a:p>
          <a:p>
            <a:pPr>
              <a:buFont typeface="Arial" pitchFamily="34" charset="0"/>
              <a:buChar char="•"/>
              <a:defRPr/>
            </a:pPr>
            <a:r>
              <a:rPr lang="nl-NL" dirty="0" smtClean="0">
                <a:latin typeface="Verdana" pitchFamily="34" charset="0"/>
              </a:rPr>
              <a:t>De </a:t>
            </a:r>
            <a:r>
              <a:rPr lang="nl-NL" dirty="0" err="1" smtClean="0">
                <a:latin typeface="Verdana" pitchFamily="34" charset="0"/>
              </a:rPr>
              <a:t>oudkomer</a:t>
            </a:r>
            <a:r>
              <a:rPr lang="nl-NL" dirty="0" smtClean="0">
                <a:latin typeface="Verdana" pitchFamily="34" charset="0"/>
              </a:rPr>
              <a:t> die weliswaar </a:t>
            </a:r>
            <a:r>
              <a:rPr lang="nl-NL" dirty="0" err="1" smtClean="0">
                <a:latin typeface="Verdana" pitchFamily="34" charset="0"/>
              </a:rPr>
              <a:t>inburgeringsplichtig</a:t>
            </a:r>
            <a:r>
              <a:rPr lang="nl-NL" dirty="0" smtClean="0">
                <a:latin typeface="Verdana" pitchFamily="34" charset="0"/>
              </a:rPr>
              <a:t> is, maar aan wie voor de inwerkingtreding van deze wet geen </a:t>
            </a:r>
            <a:r>
              <a:rPr lang="nl-NL" dirty="0" err="1" smtClean="0">
                <a:latin typeface="Verdana" pitchFamily="34" charset="0"/>
              </a:rPr>
              <a:t>inburgeringstermijn</a:t>
            </a:r>
            <a:r>
              <a:rPr lang="nl-NL" dirty="0" smtClean="0">
                <a:latin typeface="Verdana" pitchFamily="34" charset="0"/>
              </a:rPr>
              <a:t> kan tot drie jaar na de inwerkingtreding van  de gewijzigde wet in aanmerking komen voor een vergoeding. Als hij aan de voorwaarden voor toekenning van deze vergoeding heeft voldaan. </a:t>
            </a:r>
          </a:p>
          <a:p>
            <a:pPr>
              <a:buFont typeface="Arial" pitchFamily="34" charset="0"/>
              <a:buChar char="•"/>
              <a:defRPr/>
            </a:pPr>
            <a:r>
              <a:rPr lang="nl-NL" dirty="0" smtClean="0">
                <a:latin typeface="Verdana" pitchFamily="34" charset="0"/>
              </a:rPr>
              <a:t> vrijwillige inburgeraars die een overeenkomst hebben van vóór inwerkingtreding kunnen hun gewoon doorgaan op basis van de afspraken uit de overeenkomst.</a:t>
            </a:r>
          </a:p>
          <a:p>
            <a:pPr>
              <a:buFont typeface="Arial" pitchFamily="34" charset="0"/>
              <a:buChar char="•"/>
              <a:defRPr/>
            </a:pPr>
            <a:r>
              <a:rPr lang="nl-NL" dirty="0" smtClean="0">
                <a:latin typeface="Verdana" pitchFamily="34" charset="0"/>
              </a:rPr>
              <a:t> voor asiel gerechtigden geldt niet de datum van beschikking of handhaving, maar de datum waarop zij de verblijfsvergunning hebben gekregen. Dit houdt in dat als een asielgerechtigde een verblijfsvergunning heeft gekregen vóór inwerking </a:t>
            </a:r>
            <a:r>
              <a:rPr lang="nl-NL" dirty="0" err="1" smtClean="0">
                <a:latin typeface="Verdana" pitchFamily="34" charset="0"/>
              </a:rPr>
              <a:t>treding</a:t>
            </a:r>
            <a:r>
              <a:rPr lang="nl-NL" dirty="0" smtClean="0">
                <a:latin typeface="Verdana" pitchFamily="34" charset="0"/>
              </a:rPr>
              <a:t> van de wet , maar nog geen aanbod heeft gekregen , de gemeente verplicht is om die persoon ook na inwerkingtreding van de gewijzigde wet een aanbod te doen.</a:t>
            </a:r>
          </a:p>
        </p:txBody>
      </p:sp>
      <p:sp>
        <p:nvSpPr>
          <p:cNvPr id="26628" name="Tijdelijke aanduiding voor dianummer 3"/>
          <p:cNvSpPr>
            <a:spLocks noGrp="1"/>
          </p:cNvSpPr>
          <p:nvPr>
            <p:ph type="sldNum" sz="quarter" idx="5"/>
          </p:nvPr>
        </p:nvSpPr>
        <p:spPr>
          <a:noFill/>
        </p:spPr>
        <p:txBody>
          <a:bodyPr/>
          <a:lstStyle/>
          <a:p>
            <a:fld id="{817AAC52-EEE8-48D4-AF84-1AA1A2E0A973}" type="slidenum">
              <a:rPr lang="nl-NL" smtClean="0">
                <a:latin typeface="Times" pitchFamily="18" charset="0"/>
              </a:rPr>
              <a:pPr/>
              <a:t>8</a:t>
            </a:fld>
            <a:endParaRPr lang="nl-NL" smtClean="0">
              <a:latin typeface="Times"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jdelijke aanduiding voor dia-afbeelding 1"/>
          <p:cNvSpPr>
            <a:spLocks noGrp="1" noRot="1" noChangeAspect="1" noTextEdit="1"/>
          </p:cNvSpPr>
          <p:nvPr>
            <p:ph type="sldImg"/>
          </p:nvPr>
        </p:nvSpPr>
        <p:spPr>
          <a:ln/>
        </p:spPr>
      </p:sp>
      <p:sp>
        <p:nvSpPr>
          <p:cNvPr id="27651" name="Tijdelijke aanduiding voor notities 2"/>
          <p:cNvSpPr>
            <a:spLocks noGrp="1"/>
          </p:cNvSpPr>
          <p:nvPr>
            <p:ph type="body" idx="1"/>
          </p:nvPr>
        </p:nvSpPr>
        <p:spPr>
          <a:noFill/>
          <a:ln/>
        </p:spPr>
        <p:txBody>
          <a:bodyPr/>
          <a:lstStyle/>
          <a:p>
            <a:r>
              <a:rPr lang="nl-NL" b="1" smtClean="0">
                <a:latin typeface="Verdana" pitchFamily="34" charset="0"/>
              </a:rPr>
              <a:t>Kernwoorden</a:t>
            </a:r>
            <a:endParaRPr lang="nl-NL" smtClean="0">
              <a:latin typeface="Verdana" pitchFamily="34" charset="0"/>
            </a:endParaRPr>
          </a:p>
          <a:p>
            <a:pPr>
              <a:buFontTx/>
              <a:buChar char="•"/>
            </a:pPr>
            <a:r>
              <a:rPr lang="nl-NL" smtClean="0">
                <a:latin typeface="Verdana" pitchFamily="34" charset="0"/>
              </a:rPr>
              <a:t> positie asielgerechtigden heikel punt in TK</a:t>
            </a:r>
          </a:p>
          <a:p>
            <a:pPr>
              <a:buFontTx/>
              <a:buChar char="•"/>
            </a:pPr>
            <a:r>
              <a:rPr lang="nl-NL" smtClean="0">
                <a:latin typeface="Verdana" pitchFamily="34" charset="0"/>
              </a:rPr>
              <a:t> allen inburgeringsplichtig</a:t>
            </a:r>
          </a:p>
          <a:p>
            <a:pPr>
              <a:buFontTx/>
              <a:buChar char="•"/>
            </a:pPr>
            <a:r>
              <a:rPr lang="nl-NL" smtClean="0">
                <a:latin typeface="Verdana" pitchFamily="34" charset="0"/>
              </a:rPr>
              <a:t> indien verblijfsvergunning dan mogelijkheid tot voorinburgering in het COA</a:t>
            </a:r>
          </a:p>
          <a:p>
            <a:pPr>
              <a:buFontTx/>
              <a:buChar char="•"/>
            </a:pPr>
            <a:r>
              <a:rPr lang="nl-NL" smtClean="0">
                <a:latin typeface="Verdana" pitchFamily="34" charset="0"/>
              </a:rPr>
              <a:t> maatschappelijk begeleiding wordt voortgezet (wens van de TK)  financiering: gemeenten krijgen € 1.000 per asielgerechtigde via het COA</a:t>
            </a:r>
          </a:p>
          <a:p>
            <a:pPr>
              <a:buFontTx/>
              <a:buChar char="•"/>
            </a:pPr>
            <a:r>
              <a:rPr lang="nl-NL" smtClean="0">
                <a:latin typeface="Verdana" pitchFamily="34" charset="0"/>
              </a:rPr>
              <a:t> asielgerechtigden die aantoonbaar een alfabetiseringscursus volgen kunnen een verlenging krijgen van hun inburgeringstermijn 3 -&gt; 5 jaar</a:t>
            </a:r>
          </a:p>
          <a:p>
            <a:pPr>
              <a:buFontTx/>
              <a:buChar char="•"/>
            </a:pPr>
            <a:r>
              <a:rPr lang="nl-NL" smtClean="0">
                <a:latin typeface="Verdana" pitchFamily="34" charset="0"/>
              </a:rPr>
              <a:t> zijn kunnen ook een hoger leningbedrag krijgen. Hiermee kunnen zij bijvoorbeeld een alfabetiseringscursus financieren</a:t>
            </a:r>
          </a:p>
          <a:p>
            <a:pPr>
              <a:buFontTx/>
              <a:buChar char="•"/>
            </a:pPr>
            <a:r>
              <a:rPr lang="nl-NL" smtClean="0">
                <a:latin typeface="Verdana" pitchFamily="34" charset="0"/>
              </a:rPr>
              <a:t> itt de reguliere verplichte inburgeraars geldt voor hen geen verblijfsrechtelijke sanctie als zij niet voldoen aan het inburgeringsvereiste</a:t>
            </a:r>
          </a:p>
        </p:txBody>
      </p:sp>
      <p:sp>
        <p:nvSpPr>
          <p:cNvPr id="27652" name="Tijdelijke aanduiding voor dianummer 3"/>
          <p:cNvSpPr>
            <a:spLocks noGrp="1"/>
          </p:cNvSpPr>
          <p:nvPr>
            <p:ph type="sldNum" sz="quarter" idx="5"/>
          </p:nvPr>
        </p:nvSpPr>
        <p:spPr>
          <a:noFill/>
        </p:spPr>
        <p:txBody>
          <a:bodyPr/>
          <a:lstStyle/>
          <a:p>
            <a:fld id="{A7F7D84A-C4C8-483D-BC1E-8ADA461250D2}" type="slidenum">
              <a:rPr lang="nl-NL" smtClean="0">
                <a:latin typeface="Times" pitchFamily="18" charset="0"/>
              </a:rPr>
              <a:pPr/>
              <a:t>9</a:t>
            </a:fld>
            <a:endParaRPr lang="nl-NL" smtClean="0">
              <a:latin typeface="Times"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E17000"/>
          </a:solidFill>
          <a:ln w="25400" algn="ctr">
            <a:noFill/>
            <a:miter lim="800000"/>
            <a:headEnd/>
            <a:tailEnd/>
          </a:ln>
        </p:spPr>
        <p:txBody>
          <a:bodyPr anchor="ctr"/>
          <a:lstStyle/>
          <a:p>
            <a:pPr algn="ctr">
              <a:defRPr/>
            </a:pPr>
            <a:endParaRPr lang="nl-NL" sz="1800">
              <a:latin typeface="Verdana" pitchFamily="34" charset="0"/>
              <a:cs typeface="Arial" charset="0"/>
            </a:endParaRPr>
          </a:p>
        </p:txBody>
      </p:sp>
      <p:sp>
        <p:nvSpPr>
          <p:cNvPr id="5" name="Rectangle 15"/>
          <p:cNvSpPr>
            <a:spLocks noChangeArrowheads="1"/>
          </p:cNvSpPr>
          <p:nvPr/>
        </p:nvSpPr>
        <p:spPr bwMode="auto">
          <a:xfrm>
            <a:off x="0" y="0"/>
            <a:ext cx="287338" cy="287338"/>
          </a:xfrm>
          <a:prstGeom prst="rect">
            <a:avLst/>
          </a:prstGeom>
          <a:noFill/>
          <a:ln w="9525">
            <a:noFill/>
            <a:miter lim="800000"/>
            <a:headEnd/>
            <a:tailEnd/>
          </a:ln>
          <a:effectLst/>
        </p:spPr>
        <p:txBody>
          <a:bodyPr wrap="none" anchor="ctr"/>
          <a:lstStyle/>
          <a:p>
            <a:pPr eaLnBrk="0" hangingPunct="0">
              <a:defRPr/>
            </a:pPr>
            <a:endParaRPr lang="nl-NL">
              <a:latin typeface="Times"/>
            </a:endParaRPr>
          </a:p>
        </p:txBody>
      </p:sp>
      <p:sp>
        <p:nvSpPr>
          <p:cNvPr id="6" name="Rectangle 19"/>
          <p:cNvSpPr>
            <a:spLocks noChangeArrowheads="1"/>
          </p:cNvSpPr>
          <p:nvPr/>
        </p:nvSpPr>
        <p:spPr bwMode="auto">
          <a:xfrm>
            <a:off x="4929188" y="6380163"/>
            <a:ext cx="3714750" cy="363537"/>
          </a:xfrm>
          <a:prstGeom prst="rect">
            <a:avLst/>
          </a:prstGeom>
          <a:noFill/>
          <a:ln w="9525">
            <a:noFill/>
            <a:miter lim="800000"/>
            <a:headEnd/>
            <a:tailEnd/>
          </a:ln>
          <a:effectLst/>
        </p:spPr>
        <p:txBody>
          <a:bodyPr lIns="0" rIns="0"/>
          <a:lstStyle/>
          <a:p>
            <a:pPr eaLnBrk="0" hangingPunct="0">
              <a:defRPr/>
            </a:pPr>
            <a:fld id="{4EC2A61E-A280-4F61-9546-C4B9263054F8}" type="datetime4">
              <a:rPr lang="nl-NL" sz="1000">
                <a:latin typeface="Verdana" pitchFamily="34" charset="0"/>
              </a:rPr>
              <a:pPr eaLnBrk="0" hangingPunct="0">
                <a:defRPr/>
              </a:pPr>
              <a:t>10 oktober 2012</a:t>
            </a:fld>
            <a:endParaRPr lang="nl-NL" sz="1000">
              <a:latin typeface="Verdana" pitchFamily="34" charset="0"/>
            </a:endParaRPr>
          </a:p>
        </p:txBody>
      </p:sp>
      <p:sp>
        <p:nvSpPr>
          <p:cNvPr id="3088" name="Rectangle 16"/>
          <p:cNvSpPr>
            <a:spLocks noGrp="1" noChangeArrowheads="1"/>
          </p:cNvSpPr>
          <p:nvPr>
            <p:ph type="ctrTitle"/>
          </p:nvPr>
        </p:nvSpPr>
        <p:spPr>
          <a:xfrm>
            <a:off x="4922838" y="2474913"/>
            <a:ext cx="3598862" cy="942975"/>
          </a:xfrm>
          <a:solidFill>
            <a:srgbClr val="E17000"/>
          </a:solidFill>
        </p:spPr>
        <p:txBody>
          <a:bodyPr lIns="0" rIns="0"/>
          <a:lstStyle>
            <a:lvl1pPr>
              <a:lnSpc>
                <a:spcPts val="3100"/>
              </a:lnSpc>
              <a:defRPr>
                <a:solidFill>
                  <a:schemeClr val="tx1"/>
                </a:solidFill>
              </a:defRPr>
            </a:lvl1pPr>
          </a:lstStyle>
          <a:p>
            <a:r>
              <a:rPr lang="nl-NL" smtClean="0"/>
              <a:t>Klik om de stijl te bewerken</a:t>
            </a:r>
            <a:endParaRPr lang="nl-NL" dirty="0"/>
          </a:p>
        </p:txBody>
      </p:sp>
      <p:sp>
        <p:nvSpPr>
          <p:cNvPr id="3089" name="Rectangle 17"/>
          <p:cNvSpPr>
            <a:spLocks noGrp="1" noChangeArrowheads="1"/>
          </p:cNvSpPr>
          <p:nvPr>
            <p:ph type="subTitle" idx="1"/>
          </p:nvPr>
        </p:nvSpPr>
        <p:spPr>
          <a:xfrm>
            <a:off x="4908550" y="3511550"/>
            <a:ext cx="3598863" cy="2609850"/>
          </a:xfrm>
          <a:solidFill>
            <a:srgbClr val="E17000"/>
          </a:solidFill>
        </p:spPr>
        <p:txBody>
          <a:bodyPr lIns="0" rIns="0"/>
          <a:lstStyle>
            <a:lvl1pPr>
              <a:lnSpc>
                <a:spcPts val="2200"/>
              </a:lnSpc>
              <a:defRPr/>
            </a:lvl1pPr>
          </a:lstStyle>
          <a:p>
            <a:r>
              <a:rPr lang="nl-NL" smtClean="0"/>
              <a:t>Klik om het opmaakprofiel van de modelondertitel te bewerken</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Titel"/>
          <p:cNvSpPr>
            <a:spLocks noGrp="1" noChangeArrowheads="1"/>
          </p:cNvSpPr>
          <p:nvPr>
            <p:ph type="dt" sz="half" idx="10"/>
          </p:nvPr>
        </p:nvSpPr>
        <p:spPr>
          <a:ln/>
        </p:spPr>
        <p:txBody>
          <a:bodyPr/>
          <a:lstStyle>
            <a:lvl1pPr>
              <a:defRPr/>
            </a:lvl1pPr>
          </a:lstStyle>
          <a:p>
            <a:pPr>
              <a:defRPr/>
            </a:pPr>
            <a:fld id="{DAABAD0A-F54A-4FF0-9A0F-74B09B44ACCE}" type="datetime4">
              <a:rPr lang="nl-NL"/>
              <a:pPr>
                <a:defRPr/>
              </a:pPr>
              <a:t>10 oktober 2012</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366713" y="1798638"/>
            <a:ext cx="4008437"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27550" y="1798638"/>
            <a:ext cx="4008438"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shpTitel"/>
          <p:cNvSpPr>
            <a:spLocks noGrp="1" noChangeArrowheads="1"/>
          </p:cNvSpPr>
          <p:nvPr>
            <p:ph type="dt" sz="half" idx="10"/>
          </p:nvPr>
        </p:nvSpPr>
        <p:spPr>
          <a:ln/>
        </p:spPr>
        <p:txBody>
          <a:bodyPr/>
          <a:lstStyle>
            <a:lvl1pPr>
              <a:defRPr/>
            </a:lvl1pPr>
          </a:lstStyle>
          <a:p>
            <a:pPr>
              <a:defRPr/>
            </a:pPr>
            <a:fld id="{4A597D8C-E40E-4D10-91BE-BDA8E4B3C2CF}" type="datetime4">
              <a:rPr lang="nl-NL"/>
              <a:pPr>
                <a:defRPr/>
              </a:pPr>
              <a:t>10 oktober 2012</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shpTitel"/>
          <p:cNvSpPr>
            <a:spLocks noGrp="1" noChangeArrowheads="1"/>
          </p:cNvSpPr>
          <p:nvPr>
            <p:ph type="dt" sz="half" idx="10"/>
          </p:nvPr>
        </p:nvSpPr>
        <p:spPr>
          <a:ln/>
        </p:spPr>
        <p:txBody>
          <a:bodyPr/>
          <a:lstStyle>
            <a:lvl1pPr>
              <a:defRPr/>
            </a:lvl1pPr>
          </a:lstStyle>
          <a:p>
            <a:pPr>
              <a:defRPr/>
            </a:pPr>
            <a:fld id="{46A17CFF-A2F4-4E13-BC6B-9164BE644F0D}" type="datetime4">
              <a:rPr lang="nl-NL"/>
              <a:pPr>
                <a:defRPr/>
              </a:pPr>
              <a:t>10 oktober 2012</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shpTitel"/>
          <p:cNvSpPr>
            <a:spLocks noGrp="1" noChangeArrowheads="1"/>
          </p:cNvSpPr>
          <p:nvPr>
            <p:ph type="dt" sz="half" idx="10"/>
          </p:nvPr>
        </p:nvSpPr>
        <p:spPr>
          <a:ln/>
        </p:spPr>
        <p:txBody>
          <a:bodyPr/>
          <a:lstStyle>
            <a:lvl1pPr>
              <a:defRPr/>
            </a:lvl1pPr>
          </a:lstStyle>
          <a:p>
            <a:pPr>
              <a:defRPr/>
            </a:pPr>
            <a:fld id="{2D553444-7AC2-4804-99D5-7938527A0F06}" type="datetime4">
              <a:rPr lang="nl-NL"/>
              <a:pPr>
                <a:defRPr/>
              </a:pPr>
              <a:t>10 oktober 2012</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Titel"/>
          <p:cNvSpPr>
            <a:spLocks noGrp="1" noChangeArrowheads="1"/>
          </p:cNvSpPr>
          <p:nvPr>
            <p:ph type="dt" sz="half" idx="10"/>
          </p:nvPr>
        </p:nvSpPr>
        <p:spPr>
          <a:ln/>
        </p:spPr>
        <p:txBody>
          <a:bodyPr/>
          <a:lstStyle>
            <a:lvl1pPr>
              <a:defRPr/>
            </a:lvl1pPr>
          </a:lstStyle>
          <a:p>
            <a:pPr>
              <a:defRPr/>
            </a:pPr>
            <a:fld id="{A427D7F0-BC5A-4702-9091-FCC66B65E722}" type="datetime4">
              <a:rPr lang="nl-NL"/>
              <a:pPr>
                <a:defRPr/>
              </a:pPr>
              <a:t>10 oktober 2012</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494463" y="1233488"/>
            <a:ext cx="2041525" cy="49212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366713" y="1233488"/>
            <a:ext cx="5975350" cy="49212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Titel"/>
          <p:cNvSpPr>
            <a:spLocks noGrp="1" noChangeArrowheads="1"/>
          </p:cNvSpPr>
          <p:nvPr>
            <p:ph type="dt" sz="half" idx="10"/>
          </p:nvPr>
        </p:nvSpPr>
        <p:spPr>
          <a:ln/>
        </p:spPr>
        <p:txBody>
          <a:bodyPr/>
          <a:lstStyle>
            <a:lvl1pPr>
              <a:defRPr/>
            </a:lvl1pPr>
          </a:lstStyle>
          <a:p>
            <a:pPr>
              <a:defRPr/>
            </a:pPr>
            <a:fld id="{B72420EF-9BB5-4298-94D2-4C48F589A02C}" type="datetime4">
              <a:rPr lang="nl-NL"/>
              <a:pPr>
                <a:defRPr/>
              </a:pPr>
              <a:t>10 oktober 2012</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shpKleurvlakOnder"/>
          <p:cNvSpPr>
            <a:spLocks noChangeArrowheads="1"/>
          </p:cNvSpPr>
          <p:nvPr/>
        </p:nvSpPr>
        <p:spPr bwMode="auto">
          <a:xfrm>
            <a:off x="0" y="6318250"/>
            <a:ext cx="9144000" cy="539750"/>
          </a:xfrm>
          <a:prstGeom prst="rect">
            <a:avLst/>
          </a:prstGeom>
          <a:solidFill>
            <a:srgbClr val="E17000"/>
          </a:solidFill>
          <a:ln w="25400" algn="ctr">
            <a:noFill/>
            <a:miter lim="800000"/>
            <a:headEnd/>
            <a:tailEnd/>
          </a:ln>
        </p:spPr>
        <p:txBody>
          <a:bodyPr anchor="ctr"/>
          <a:lstStyle/>
          <a:p>
            <a:pPr algn="ctr" fontAlgn="auto">
              <a:spcBef>
                <a:spcPts val="0"/>
              </a:spcBef>
              <a:spcAft>
                <a:spcPts val="0"/>
              </a:spcAft>
              <a:defRPr/>
            </a:pPr>
            <a:endParaRPr lang="nl-NL" sz="1800" dirty="0">
              <a:solidFill>
                <a:schemeClr val="lt1"/>
              </a:solidFill>
              <a:latin typeface="+mn-lt"/>
            </a:endParaRPr>
          </a:p>
        </p:txBody>
      </p:sp>
      <p:sp>
        <p:nvSpPr>
          <p:cNvPr id="13" name="shpBeeldmerk"/>
          <p:cNvSpPr>
            <a:spLocks noChangeArrowheads="1"/>
          </p:cNvSpPr>
          <p:nvPr/>
        </p:nvSpPr>
        <p:spPr bwMode="auto">
          <a:xfrm>
            <a:off x="387350" y="6362700"/>
            <a:ext cx="712788" cy="363538"/>
          </a:xfrm>
          <a:prstGeom prst="rect">
            <a:avLst/>
          </a:prstGeom>
          <a:noFill/>
          <a:ln w="9525">
            <a:noFill/>
            <a:miter lim="800000"/>
            <a:headEnd/>
            <a:tailEnd/>
          </a:ln>
        </p:spPr>
        <p:txBody>
          <a:bodyPr/>
          <a:lstStyle/>
          <a:p>
            <a:pPr eaLnBrk="0" hangingPunct="0">
              <a:defRPr/>
            </a:pPr>
            <a:fld id="{82A1C017-0FB0-464D-B075-8F74521DE273}" type="slidenum">
              <a:rPr lang="nl-NL" sz="1000">
                <a:latin typeface="Verdana" pitchFamily="34" charset="0"/>
                <a:cs typeface="Arial" charset="0"/>
              </a:rPr>
              <a:pPr eaLnBrk="0" hangingPunct="0">
                <a:defRPr/>
              </a:pPr>
              <a:t>‹nr.›</a:t>
            </a:fld>
            <a:endParaRPr lang="nl-NL" sz="1000">
              <a:latin typeface="Verdana" pitchFamily="34" charset="0"/>
              <a:cs typeface="Arial" charset="0"/>
            </a:endParaRPr>
          </a:p>
        </p:txBody>
      </p:sp>
      <p:sp>
        <p:nvSpPr>
          <p:cNvPr id="11" name="shpTitel"/>
          <p:cNvSpPr>
            <a:spLocks noGrp="1" noChangeArrowheads="1"/>
          </p:cNvSpPr>
          <p:nvPr>
            <p:ph type="dt" sz="half" idx="2"/>
          </p:nvPr>
        </p:nvSpPr>
        <p:spPr bwMode="auto">
          <a:xfrm>
            <a:off x="4502150" y="6370638"/>
            <a:ext cx="4156075" cy="3159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0" hangingPunct="0">
              <a:defRPr sz="1000">
                <a:latin typeface="+mn-lt"/>
                <a:cs typeface="Arial" charset="0"/>
              </a:defRPr>
            </a:lvl1pPr>
          </a:lstStyle>
          <a:p>
            <a:pPr>
              <a:defRPr/>
            </a:pPr>
            <a:fld id="{3597A626-A8F4-4C48-84CD-DB65431AF0C6}" type="datetime4">
              <a:rPr lang="nl-NL"/>
              <a:pPr>
                <a:defRPr/>
              </a:pPr>
              <a:t>10 oktober 2012</a:t>
            </a:fld>
            <a:endParaRPr lang="nl-NL"/>
          </a:p>
        </p:txBody>
      </p:sp>
      <p:sp>
        <p:nvSpPr>
          <p:cNvPr id="9" name="shpTekst"/>
          <p:cNvSpPr>
            <a:spLocks noChangeArrowheads="1"/>
          </p:cNvSpPr>
          <p:nvPr/>
        </p:nvSpPr>
        <p:spPr bwMode="auto">
          <a:xfrm>
            <a:off x="0" y="0"/>
            <a:ext cx="9144000" cy="1071563"/>
          </a:xfrm>
          <a:prstGeom prst="rect">
            <a:avLst/>
          </a:prstGeom>
          <a:solidFill>
            <a:srgbClr val="E17000"/>
          </a:solidFill>
          <a:ln w="25400" algn="ctr">
            <a:noFill/>
            <a:miter lim="800000"/>
            <a:headEnd/>
            <a:tailEnd/>
          </a:ln>
        </p:spPr>
        <p:txBody>
          <a:bodyPr anchor="ctr"/>
          <a:lstStyle/>
          <a:p>
            <a:pPr algn="ctr" fontAlgn="auto">
              <a:spcBef>
                <a:spcPts val="0"/>
              </a:spcBef>
              <a:spcAft>
                <a:spcPts val="0"/>
              </a:spcAft>
              <a:defRPr/>
            </a:pPr>
            <a:endParaRPr lang="nl-NL" sz="1800" dirty="0">
              <a:solidFill>
                <a:schemeClr val="lt1"/>
              </a:solidFill>
              <a:latin typeface="+mn-lt"/>
            </a:endParaRPr>
          </a:p>
        </p:txBody>
      </p:sp>
      <p:pic>
        <p:nvPicPr>
          <p:cNvPr id="1030" name="shpDatum" descr="RO__vervolgpagina~LPPT.png"/>
          <p:cNvPicPr>
            <a:picLocks noChangeAspect="1"/>
          </p:cNvPicPr>
          <p:nvPr/>
        </p:nvPicPr>
        <p:blipFill>
          <a:blip r:embed="rId9" cstate="print"/>
          <a:srcRect/>
          <a:stretch>
            <a:fillRect/>
          </a:stretch>
        </p:blipFill>
        <p:spPr bwMode="auto">
          <a:xfrm>
            <a:off x="0" y="0"/>
            <a:ext cx="9144000" cy="857250"/>
          </a:xfrm>
          <a:prstGeom prst="rect">
            <a:avLst/>
          </a:prstGeom>
          <a:noFill/>
          <a:ln w="9525">
            <a:noFill/>
            <a:miter lim="800000"/>
            <a:headEnd/>
            <a:tailEnd/>
          </a:ln>
        </p:spPr>
      </p:pic>
      <p:sp>
        <p:nvSpPr>
          <p:cNvPr id="1031" name="shpVoettekst"/>
          <p:cNvSpPr>
            <a:spLocks noGrp="1" noChangeArrowheads="1"/>
          </p:cNvSpPr>
          <p:nvPr>
            <p:ph type="title"/>
          </p:nvPr>
        </p:nvSpPr>
        <p:spPr bwMode="auto">
          <a:xfrm>
            <a:off x="366713" y="1233488"/>
            <a:ext cx="81692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32" name="shpPagina"/>
          <p:cNvSpPr>
            <a:spLocks noGrp="1" noChangeArrowheads="1"/>
          </p:cNvSpPr>
          <p:nvPr>
            <p:ph type="body" idx="1"/>
          </p:nvPr>
        </p:nvSpPr>
        <p:spPr bwMode="auto">
          <a:xfrm>
            <a:off x="366713" y="1798638"/>
            <a:ext cx="8169275" cy="435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3"/>
            <a:endParaRPr lang="nl-NL" smtClean="0"/>
          </a:p>
        </p:txBody>
      </p:sp>
    </p:spTree>
  </p:cSld>
  <p:clrMap bg1="lt1" tx1="dk1" bg2="lt2" tx2="dk2" accent1="accent1" accent2="accent2" accent3="accent3" accent4="accent4" accent5="accent5" accent6="accent6" hlink="hlink" folHlink="folHlink"/>
  <p:sldLayoutIdLst>
    <p:sldLayoutId id="2147483722" r:id="rId1"/>
    <p:sldLayoutId id="2147483716" r:id="rId2"/>
    <p:sldLayoutId id="2147483717" r:id="rId3"/>
    <p:sldLayoutId id="2147483718" r:id="rId4"/>
    <p:sldLayoutId id="2147483719" r:id="rId5"/>
    <p:sldLayoutId id="2147483720" r:id="rId6"/>
    <p:sldLayoutId id="2147483721" r:id="rId7"/>
  </p:sldLayoutIdLst>
  <p:hf sldNum="0" hdr="0" ftr="0"/>
  <p:txStyles>
    <p:titleStyle>
      <a:lvl1pPr algn="l" rtl="0" fontAlgn="base">
        <a:spcBef>
          <a:spcPct val="0"/>
        </a:spcBef>
        <a:spcAft>
          <a:spcPct val="0"/>
        </a:spcAft>
        <a:defRPr sz="2600">
          <a:solidFill>
            <a:srgbClr val="94710A"/>
          </a:solidFill>
          <a:latin typeface="+mj-lt"/>
          <a:ea typeface="+mj-ea"/>
          <a:cs typeface="+mj-cs"/>
        </a:defRPr>
      </a:lvl1pPr>
      <a:lvl2pPr algn="l" rtl="0" fontAlgn="base">
        <a:spcBef>
          <a:spcPct val="0"/>
        </a:spcBef>
        <a:spcAft>
          <a:spcPct val="0"/>
        </a:spcAft>
        <a:defRPr sz="2600">
          <a:solidFill>
            <a:srgbClr val="94710A"/>
          </a:solidFill>
          <a:latin typeface="Verdana" pitchFamily="34" charset="0"/>
        </a:defRPr>
      </a:lvl2pPr>
      <a:lvl3pPr algn="l" rtl="0" fontAlgn="base">
        <a:spcBef>
          <a:spcPct val="0"/>
        </a:spcBef>
        <a:spcAft>
          <a:spcPct val="0"/>
        </a:spcAft>
        <a:defRPr sz="2600">
          <a:solidFill>
            <a:srgbClr val="94710A"/>
          </a:solidFill>
          <a:latin typeface="Verdana" pitchFamily="34" charset="0"/>
        </a:defRPr>
      </a:lvl3pPr>
      <a:lvl4pPr algn="l" rtl="0" fontAlgn="base">
        <a:spcBef>
          <a:spcPct val="0"/>
        </a:spcBef>
        <a:spcAft>
          <a:spcPct val="0"/>
        </a:spcAft>
        <a:defRPr sz="2600">
          <a:solidFill>
            <a:srgbClr val="94710A"/>
          </a:solidFill>
          <a:latin typeface="Verdana" pitchFamily="34" charset="0"/>
        </a:defRPr>
      </a:lvl4pPr>
      <a:lvl5pPr algn="l" rtl="0" fontAlgn="base">
        <a:spcBef>
          <a:spcPct val="0"/>
        </a:spcBef>
        <a:spcAft>
          <a:spcPct val="0"/>
        </a:spcAft>
        <a:defRPr sz="2600">
          <a:solidFill>
            <a:srgbClr val="94710A"/>
          </a:solidFill>
          <a:latin typeface="Verdana" pitchFamily="34" charset="0"/>
        </a:defRPr>
      </a:lvl5pPr>
      <a:lvl6pPr marL="457200" algn="l" rtl="0" eaLnBrk="1" fontAlgn="base" hangingPunct="1">
        <a:spcBef>
          <a:spcPct val="0"/>
        </a:spcBef>
        <a:spcAft>
          <a:spcPct val="0"/>
        </a:spcAft>
        <a:defRPr sz="2600">
          <a:solidFill>
            <a:srgbClr val="876220"/>
          </a:solidFill>
          <a:latin typeface="Verdana" pitchFamily="34" charset="0"/>
        </a:defRPr>
      </a:lvl6pPr>
      <a:lvl7pPr marL="914400" algn="l" rtl="0" eaLnBrk="1" fontAlgn="base" hangingPunct="1">
        <a:spcBef>
          <a:spcPct val="0"/>
        </a:spcBef>
        <a:spcAft>
          <a:spcPct val="0"/>
        </a:spcAft>
        <a:defRPr sz="2600">
          <a:solidFill>
            <a:srgbClr val="876220"/>
          </a:solidFill>
          <a:latin typeface="Verdana" pitchFamily="34" charset="0"/>
        </a:defRPr>
      </a:lvl7pPr>
      <a:lvl8pPr marL="1371600" algn="l" rtl="0" eaLnBrk="1" fontAlgn="base" hangingPunct="1">
        <a:spcBef>
          <a:spcPct val="0"/>
        </a:spcBef>
        <a:spcAft>
          <a:spcPct val="0"/>
        </a:spcAft>
        <a:defRPr sz="2600">
          <a:solidFill>
            <a:srgbClr val="876220"/>
          </a:solidFill>
          <a:latin typeface="Verdana" pitchFamily="34" charset="0"/>
        </a:defRPr>
      </a:lvl8pPr>
      <a:lvl9pPr marL="1828800" algn="l" rtl="0" eaLnBrk="1" fontAlgn="base" hangingPunct="1">
        <a:spcBef>
          <a:spcPct val="0"/>
        </a:spcBef>
        <a:spcAft>
          <a:spcPct val="0"/>
        </a:spcAft>
        <a:defRPr sz="2600">
          <a:solidFill>
            <a:srgbClr val="876220"/>
          </a:solidFill>
          <a:latin typeface="Verdana" pitchFamily="34" charset="0"/>
        </a:defRPr>
      </a:lvl9pPr>
    </p:titleStyle>
    <p:bodyStyle>
      <a:lvl1pPr marL="342900" indent="-342900" algn="l" rtl="0" fontAlgn="base">
        <a:spcBef>
          <a:spcPct val="20000"/>
        </a:spcBef>
        <a:spcAft>
          <a:spcPct val="0"/>
        </a:spcAft>
        <a:defRPr>
          <a:solidFill>
            <a:schemeClr val="tx1"/>
          </a:solidFill>
          <a:latin typeface="+mn-lt"/>
          <a:ea typeface="+mn-ea"/>
          <a:cs typeface="+mn-cs"/>
        </a:defRPr>
      </a:lvl1pPr>
      <a:lvl2pPr marL="569913" indent="-284163" algn="l" rtl="0" fontAlgn="base">
        <a:spcBef>
          <a:spcPct val="20000"/>
        </a:spcBef>
        <a:spcAft>
          <a:spcPct val="0"/>
        </a:spcAft>
        <a:buClr>
          <a:schemeClr val="tx1"/>
        </a:buClr>
        <a:buFont typeface="Verdana" pitchFamily="34" charset="0"/>
        <a:buChar char="•"/>
        <a:defRPr>
          <a:solidFill>
            <a:schemeClr val="tx1"/>
          </a:solidFill>
          <a:latin typeface="+mn-lt"/>
        </a:defRPr>
      </a:lvl2pPr>
      <a:lvl3pPr marL="1046163" indent="-285750" algn="l" rtl="0" fontAlgn="base">
        <a:spcBef>
          <a:spcPct val="20000"/>
        </a:spcBef>
        <a:spcAft>
          <a:spcPct val="0"/>
        </a:spcAft>
        <a:buClr>
          <a:schemeClr val="tx1"/>
        </a:buClr>
        <a:buChar char="–"/>
        <a:defRPr>
          <a:solidFill>
            <a:schemeClr val="tx1"/>
          </a:solidFill>
          <a:latin typeface="+mn-lt"/>
        </a:defRPr>
      </a:lvl3pPr>
      <a:lvl4pPr marL="1522413" indent="-285750" algn="l" rtl="0" fontAlgn="base">
        <a:spcBef>
          <a:spcPct val="20000"/>
        </a:spcBef>
        <a:spcAft>
          <a:spcPct val="0"/>
        </a:spcAft>
        <a:buClr>
          <a:schemeClr val="tx1"/>
        </a:buClr>
        <a:buFont typeface="Verdana" pitchFamily="34" charset="0"/>
        <a:defRPr>
          <a:solidFill>
            <a:schemeClr val="tx1"/>
          </a:solidFill>
          <a:latin typeface="+mn-lt"/>
        </a:defRPr>
      </a:lvl4pPr>
      <a:lvl5pPr marL="1712913" indent="115888" algn="l" rtl="0" fontAlgn="base">
        <a:lnSpc>
          <a:spcPts val="2200"/>
        </a:lnSpc>
        <a:spcBef>
          <a:spcPct val="20000"/>
        </a:spcBef>
        <a:spcAft>
          <a:spcPct val="0"/>
        </a:spcAft>
        <a:buClr>
          <a:schemeClr val="accent1"/>
        </a:buClr>
        <a:defRPr sz="1600">
          <a:solidFill>
            <a:schemeClr val="tx1"/>
          </a:solidFill>
          <a:latin typeface="Arial" charset="0"/>
        </a:defRPr>
      </a:lvl5pPr>
      <a:lvl6pPr marL="2170113" algn="l" rtl="0" eaLnBrk="1" fontAlgn="base" hangingPunct="1">
        <a:lnSpc>
          <a:spcPts val="2200"/>
        </a:lnSpc>
        <a:spcBef>
          <a:spcPct val="20000"/>
        </a:spcBef>
        <a:spcAft>
          <a:spcPct val="0"/>
        </a:spcAft>
        <a:buClr>
          <a:schemeClr val="accent1"/>
        </a:buClr>
        <a:defRPr sz="1600">
          <a:solidFill>
            <a:schemeClr val="tx1"/>
          </a:solidFill>
          <a:latin typeface="Arial" charset="0"/>
        </a:defRPr>
      </a:lvl6pPr>
      <a:lvl7pPr marL="2627313" algn="l" rtl="0" eaLnBrk="1" fontAlgn="base" hangingPunct="1">
        <a:lnSpc>
          <a:spcPts val="2200"/>
        </a:lnSpc>
        <a:spcBef>
          <a:spcPct val="20000"/>
        </a:spcBef>
        <a:spcAft>
          <a:spcPct val="0"/>
        </a:spcAft>
        <a:buClr>
          <a:schemeClr val="accent1"/>
        </a:buClr>
        <a:defRPr sz="1600">
          <a:solidFill>
            <a:schemeClr val="tx1"/>
          </a:solidFill>
          <a:latin typeface="Arial" charset="0"/>
        </a:defRPr>
      </a:lvl7pPr>
      <a:lvl8pPr marL="3084513" algn="l" rtl="0" eaLnBrk="1" fontAlgn="base" hangingPunct="1">
        <a:lnSpc>
          <a:spcPts val="2200"/>
        </a:lnSpc>
        <a:spcBef>
          <a:spcPct val="20000"/>
        </a:spcBef>
        <a:spcAft>
          <a:spcPct val="0"/>
        </a:spcAft>
        <a:buClr>
          <a:schemeClr val="accent1"/>
        </a:buClr>
        <a:defRPr sz="1600">
          <a:solidFill>
            <a:schemeClr val="tx1"/>
          </a:solidFill>
          <a:latin typeface="Arial" charset="0"/>
        </a:defRPr>
      </a:lvl8pPr>
      <a:lvl9pPr marL="3541713" algn="l" rtl="0" eaLnBrk="1" fontAlgn="base" hangingPunct="1">
        <a:lnSpc>
          <a:spcPts val="2200"/>
        </a:lnSpc>
        <a:spcBef>
          <a:spcPct val="20000"/>
        </a:spcBef>
        <a:spcAft>
          <a:spcPct val="0"/>
        </a:spcAft>
        <a:buClr>
          <a:schemeClr val="accent1"/>
        </a:buClr>
        <a:defRPr sz="1600">
          <a:solidFill>
            <a:schemeClr val="tx1"/>
          </a:solidFill>
          <a:latin typeface="Arial" charset="0"/>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fanievanraaij.nl/wp-content/uploads/2010/08/HetGroeneBoekje.jpg"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4908550" y="4357688"/>
            <a:ext cx="3598863" cy="1143000"/>
          </a:xfrm>
          <a:noFill/>
        </p:spPr>
        <p:txBody>
          <a:bodyPr/>
          <a:lstStyle/>
          <a:p>
            <a:pPr marL="0" indent="0" algn="ctr"/>
            <a:endParaRPr lang="nl-NL" b="1" smtClean="0"/>
          </a:p>
          <a:p>
            <a:pPr marL="0" indent="0" algn="ctr"/>
            <a:endParaRPr lang="nl-NL" b="1" smtClean="0"/>
          </a:p>
          <a:p>
            <a:pPr marL="0" indent="0" algn="ctr"/>
            <a:endParaRPr lang="nl-NL" smtClean="0"/>
          </a:p>
          <a:p>
            <a:pPr marL="0" indent="0" algn="ctr"/>
            <a:endParaRPr lang="nl-NL" smtClean="0"/>
          </a:p>
        </p:txBody>
      </p:sp>
      <p:pic>
        <p:nvPicPr>
          <p:cNvPr id="3075" name="Afbeelding 4" descr="RO_BZK_Logo_Powerpoint_pos_nl.png"/>
          <p:cNvPicPr>
            <a:picLocks noChangeAspect="1"/>
          </p:cNvPicPr>
          <p:nvPr/>
        </p:nvPicPr>
        <p:blipFill>
          <a:blip r:embed="rId3" cstate="print"/>
          <a:srcRect/>
          <a:stretch>
            <a:fillRect/>
          </a:stretch>
        </p:blipFill>
        <p:spPr bwMode="auto">
          <a:xfrm>
            <a:off x="0" y="0"/>
            <a:ext cx="9144000" cy="2001838"/>
          </a:xfrm>
          <a:prstGeom prst="rect">
            <a:avLst/>
          </a:prstGeom>
          <a:noFill/>
          <a:ln w="9525">
            <a:noFill/>
            <a:miter lim="800000"/>
            <a:headEnd/>
            <a:tailEnd/>
          </a:ln>
        </p:spPr>
      </p:pic>
      <p:sp>
        <p:nvSpPr>
          <p:cNvPr id="5" name="Rectangle 2"/>
          <p:cNvSpPr txBox="1">
            <a:spLocks noChangeArrowheads="1"/>
          </p:cNvSpPr>
          <p:nvPr/>
        </p:nvSpPr>
        <p:spPr bwMode="auto">
          <a:xfrm>
            <a:off x="4929188" y="2000250"/>
            <a:ext cx="3935412" cy="2214563"/>
          </a:xfrm>
          <a:prstGeom prst="rect">
            <a:avLst/>
          </a:prstGeom>
          <a:solidFill>
            <a:srgbClr val="E17000"/>
          </a:solidFill>
          <a:ln w="9525">
            <a:noFill/>
            <a:miter lim="800000"/>
            <a:headEnd/>
            <a:tailEnd/>
          </a:ln>
        </p:spPr>
        <p:txBody>
          <a:bodyPr lIns="0" rIns="0" anchor="ctr"/>
          <a:lstStyle/>
          <a:p>
            <a:pPr algn="ctr">
              <a:lnSpc>
                <a:spcPts val="3100"/>
              </a:lnSpc>
              <a:defRPr/>
            </a:pPr>
            <a:endParaRPr lang="en-US" b="1" kern="0" dirty="0">
              <a:latin typeface="+mj-lt"/>
              <a:ea typeface="+mj-ea"/>
              <a:cs typeface="+mj-cs"/>
            </a:endParaRPr>
          </a:p>
          <a:p>
            <a:pPr algn="ctr">
              <a:lnSpc>
                <a:spcPts val="3600"/>
              </a:lnSpc>
              <a:defRPr/>
            </a:pPr>
            <a:endParaRPr lang="en-US" sz="2600" b="1" kern="0" dirty="0">
              <a:latin typeface="+mj-lt"/>
              <a:ea typeface="+mj-ea"/>
              <a:cs typeface="+mj-cs"/>
            </a:endParaRPr>
          </a:p>
          <a:p>
            <a:pPr algn="ctr">
              <a:lnSpc>
                <a:spcPts val="3600"/>
              </a:lnSpc>
              <a:defRPr/>
            </a:pPr>
            <a:r>
              <a:rPr lang="en-US" sz="3600" b="1" kern="0" dirty="0" err="1">
                <a:latin typeface="+mj-lt"/>
                <a:ea typeface="+mj-ea"/>
                <a:cs typeface="+mj-cs"/>
              </a:rPr>
              <a:t>Inburgering</a:t>
            </a:r>
            <a:r>
              <a:rPr lang="en-US" sz="3600" b="1" kern="0" dirty="0">
                <a:latin typeface="+mj-lt"/>
                <a:ea typeface="+mj-ea"/>
                <a:cs typeface="+mj-cs"/>
              </a:rPr>
              <a:t>: </a:t>
            </a:r>
          </a:p>
          <a:p>
            <a:pPr algn="ctr">
              <a:lnSpc>
                <a:spcPts val="3600"/>
              </a:lnSpc>
              <a:defRPr/>
            </a:pPr>
            <a:endParaRPr lang="en-US" sz="3600" b="1" kern="0" dirty="0">
              <a:latin typeface="+mj-lt"/>
              <a:ea typeface="+mj-ea"/>
              <a:cs typeface="+mj-cs"/>
            </a:endParaRPr>
          </a:p>
          <a:p>
            <a:pPr algn="ctr">
              <a:lnSpc>
                <a:spcPts val="3600"/>
              </a:lnSpc>
              <a:defRPr/>
            </a:pPr>
            <a:r>
              <a:rPr lang="en-US" b="1" kern="0" dirty="0" err="1">
                <a:latin typeface="+mj-lt"/>
                <a:ea typeface="+mj-ea"/>
                <a:cs typeface="+mj-cs"/>
              </a:rPr>
              <a:t>aanpassingen</a:t>
            </a:r>
            <a:r>
              <a:rPr lang="en-US" b="1" kern="0" dirty="0">
                <a:latin typeface="+mj-lt"/>
                <a:ea typeface="+mj-ea"/>
                <a:cs typeface="+mj-cs"/>
              </a:rPr>
              <a:t> in het </a:t>
            </a:r>
            <a:r>
              <a:rPr lang="en-US" b="1" kern="0" dirty="0" err="1">
                <a:latin typeface="+mj-lt"/>
                <a:ea typeface="+mj-ea"/>
                <a:cs typeface="+mj-cs"/>
              </a:rPr>
              <a:t>stelsel</a:t>
            </a:r>
            <a:r>
              <a:rPr lang="en-US" b="1" kern="0" dirty="0">
                <a:latin typeface="+mj-lt"/>
                <a:ea typeface="+mj-ea"/>
                <a:cs typeface="+mj-cs"/>
              </a:rPr>
              <a:t> en het </a:t>
            </a:r>
            <a:r>
              <a:rPr lang="en-US" b="1" kern="0" dirty="0" err="1">
                <a:latin typeface="+mj-lt"/>
                <a:ea typeface="+mj-ea"/>
                <a:cs typeface="+mj-cs"/>
              </a:rPr>
              <a:t>examen</a:t>
            </a:r>
            <a:endParaRPr lang="nl-NL" sz="2800" b="1" kern="0" dirty="0">
              <a:latin typeface="+mj-lt"/>
              <a:ea typeface="+mj-ea"/>
              <a:cs typeface="+mj-cs"/>
            </a:endParaRPr>
          </a:p>
        </p:txBody>
      </p:sp>
      <p:pic>
        <p:nvPicPr>
          <p:cNvPr id="3077" name="Picture 4" descr="Inburgeringscursus in Huizen"/>
          <p:cNvPicPr>
            <a:picLocks noChangeAspect="1" noChangeArrowheads="1"/>
          </p:cNvPicPr>
          <p:nvPr/>
        </p:nvPicPr>
        <p:blipFill>
          <a:blip r:embed="rId4" cstate="print"/>
          <a:srcRect/>
          <a:stretch>
            <a:fillRect/>
          </a:stretch>
        </p:blipFill>
        <p:spPr bwMode="auto">
          <a:xfrm>
            <a:off x="428625" y="1928813"/>
            <a:ext cx="3657600" cy="242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357188" y="1643063"/>
            <a:ext cx="8169275" cy="571500"/>
          </a:xfrm>
          <a:prstGeom prst="rect">
            <a:avLst/>
          </a:prstGeom>
          <a:noFill/>
          <a:ln w="9525">
            <a:noFill/>
            <a:miter lim="800000"/>
            <a:headEnd/>
            <a:tailEnd/>
          </a:ln>
        </p:spPr>
        <p:txBody>
          <a:bodyPr anchor="ctr"/>
          <a:lstStyle/>
          <a:p>
            <a:pPr algn="ctr">
              <a:defRPr/>
            </a:pPr>
            <a:endParaRPr lang="nl-NL" sz="2600" b="1" kern="0" dirty="0">
              <a:solidFill>
                <a:srgbClr val="94710A"/>
              </a:solidFill>
              <a:latin typeface="+mj-lt"/>
              <a:ea typeface="+mj-ea"/>
              <a:cs typeface="+mj-cs"/>
            </a:endParaRPr>
          </a:p>
        </p:txBody>
      </p:sp>
      <p:graphicFrame>
        <p:nvGraphicFramePr>
          <p:cNvPr id="5" name="Tabel 4"/>
          <p:cNvGraphicFramePr>
            <a:graphicFrameLocks noGrp="1"/>
          </p:cNvGraphicFramePr>
          <p:nvPr/>
        </p:nvGraphicFramePr>
        <p:xfrm>
          <a:off x="642938" y="2214563"/>
          <a:ext cx="7715304" cy="3474720"/>
        </p:xfrm>
        <a:graphic>
          <a:graphicData uri="http://schemas.openxmlformats.org/drawingml/2006/table">
            <a:tbl>
              <a:tblPr firstRow="1" bandRow="1">
                <a:tableStyleId>{5C22544A-7EE6-4342-B048-85BDC9FD1C3A}</a:tableStyleId>
              </a:tblPr>
              <a:tblGrid>
                <a:gridCol w="7715304"/>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nl-NL" sz="2000" dirty="0"/>
                    </a:p>
                  </a:txBody>
                  <a:tcPr/>
                </a:tc>
              </a:tr>
              <a:tr h="370840">
                <a:tc>
                  <a:txBody>
                    <a:bodyPr/>
                    <a:lstStyle/>
                    <a:p>
                      <a:pPr lvl="0"/>
                      <a:r>
                        <a:rPr lang="nl-NL" sz="2000" baseline="0" dirty="0" smtClean="0"/>
                        <a:t>Voorlichting aan de </a:t>
                      </a:r>
                      <a:r>
                        <a:rPr lang="nl-NL" sz="2000" baseline="0" dirty="0" err="1" smtClean="0"/>
                        <a:t>inburgeringsplichtige</a:t>
                      </a:r>
                      <a:r>
                        <a:rPr lang="nl-NL" sz="2000" baseline="0" dirty="0" smtClean="0"/>
                        <a:t> over </a:t>
                      </a:r>
                      <a:r>
                        <a:rPr lang="nl-NL" sz="2000" baseline="0" dirty="0" err="1" smtClean="0"/>
                        <a:t>inburge-ringsplicht</a:t>
                      </a:r>
                      <a:r>
                        <a:rPr lang="nl-NL" sz="2000" baseline="0" dirty="0" smtClean="0"/>
                        <a:t>, </a:t>
                      </a:r>
                      <a:r>
                        <a:rPr lang="nl-NL" sz="2000" baseline="0" dirty="0" err="1" smtClean="0"/>
                        <a:t>inburgeringstermijn</a:t>
                      </a:r>
                      <a:r>
                        <a:rPr lang="nl-NL" sz="2000" baseline="0" dirty="0" smtClean="0"/>
                        <a:t>, cursusaanbod, etc.:</a:t>
                      </a: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IND:</a:t>
                      </a:r>
                      <a:r>
                        <a:rPr lang="nl-NL" sz="2000" baseline="0" dirty="0" smtClean="0"/>
                        <a:t> bij binnenkomst in NL</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COA:</a:t>
                      </a:r>
                      <a:r>
                        <a:rPr lang="nl-NL" sz="2000" baseline="0" dirty="0" smtClean="0"/>
                        <a:t> voor asielgerechtigden</a:t>
                      </a:r>
                      <a:endParaRPr lang="nl-NL" sz="20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brochures</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helpdesk DUO</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baseline="0" dirty="0" smtClean="0"/>
                        <a:t> jaarlijkse kennisgeving door DUO</a:t>
                      </a:r>
                      <a:endParaRPr lang="nl-NL" sz="20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websites van</a:t>
                      </a:r>
                      <a:r>
                        <a:rPr lang="nl-NL" sz="2000" baseline="0" dirty="0" smtClean="0"/>
                        <a:t> overheid en keurmerk Blik op Werk</a:t>
                      </a:r>
                      <a:endParaRPr lang="nl-NL" sz="2000" dirty="0" smtClean="0"/>
                    </a:p>
                  </a:txBody>
                  <a:tcPr/>
                </a:tc>
              </a:tr>
            </a:tbl>
          </a:graphicData>
        </a:graphic>
      </p:graphicFrame>
      <p:sp>
        <p:nvSpPr>
          <p:cNvPr id="6" name="Titel 1"/>
          <p:cNvSpPr txBox="1">
            <a:spLocks/>
          </p:cNvSpPr>
          <p:nvPr/>
        </p:nvSpPr>
        <p:spPr bwMode="auto">
          <a:xfrm>
            <a:off x="509588" y="1571625"/>
            <a:ext cx="8169275" cy="571500"/>
          </a:xfrm>
          <a:prstGeom prst="rect">
            <a:avLst/>
          </a:prstGeom>
          <a:noFill/>
          <a:ln w="9525">
            <a:noFill/>
            <a:miter lim="800000"/>
            <a:headEnd/>
            <a:tailEnd/>
          </a:ln>
        </p:spPr>
        <p:txBody>
          <a:bodyPr anchor="ctr"/>
          <a:lstStyle/>
          <a:p>
            <a:pPr algn="ctr">
              <a:defRPr/>
            </a:pPr>
            <a:endParaRPr lang="nl-NL" sz="2800" b="1" kern="0" dirty="0">
              <a:solidFill>
                <a:srgbClr val="94710A"/>
              </a:solidFill>
              <a:latin typeface="+mj-lt"/>
              <a:ea typeface="+mj-ea"/>
              <a:cs typeface="+mj-cs"/>
            </a:endParaRPr>
          </a:p>
        </p:txBody>
      </p:sp>
      <p:sp>
        <p:nvSpPr>
          <p:cNvPr id="12312" name="Titel 1"/>
          <p:cNvSpPr>
            <a:spLocks noGrp="1"/>
          </p:cNvSpPr>
          <p:nvPr>
            <p:ph type="title"/>
          </p:nvPr>
        </p:nvSpPr>
        <p:spPr>
          <a:xfrm>
            <a:off x="366713" y="1428750"/>
            <a:ext cx="8169275" cy="571500"/>
          </a:xfrm>
        </p:spPr>
        <p:txBody>
          <a:bodyPr/>
          <a:lstStyle/>
          <a:p>
            <a:pPr algn="ctr"/>
            <a:r>
              <a:rPr lang="nl-NL" b="1" smtClean="0"/>
              <a:t>Voorlichting aan inburgeraar</a:t>
            </a:r>
          </a:p>
        </p:txBody>
      </p:sp>
      <p:pic>
        <p:nvPicPr>
          <p:cNvPr id="12313" name="Picture 2" descr="http://www.vooralleseentekst.nl/wp-content/uploads/2010/10/een-folder-inburgering.jpg"/>
          <p:cNvPicPr>
            <a:picLocks noChangeAspect="1" noChangeArrowheads="1"/>
          </p:cNvPicPr>
          <p:nvPr/>
        </p:nvPicPr>
        <p:blipFill>
          <a:blip r:embed="rId3" cstate="print"/>
          <a:srcRect/>
          <a:stretch>
            <a:fillRect/>
          </a:stretch>
        </p:blipFill>
        <p:spPr bwMode="auto">
          <a:xfrm>
            <a:off x="6556375" y="3429000"/>
            <a:ext cx="1230313" cy="1743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357188" y="1643063"/>
            <a:ext cx="8169275" cy="571500"/>
          </a:xfrm>
          <a:prstGeom prst="rect">
            <a:avLst/>
          </a:prstGeom>
          <a:noFill/>
          <a:ln w="9525">
            <a:noFill/>
            <a:miter lim="800000"/>
            <a:headEnd/>
            <a:tailEnd/>
          </a:ln>
        </p:spPr>
        <p:txBody>
          <a:bodyPr anchor="ctr"/>
          <a:lstStyle/>
          <a:p>
            <a:pPr algn="ctr">
              <a:defRPr/>
            </a:pPr>
            <a:endParaRPr lang="nl-NL" sz="2600" b="1" kern="0" dirty="0">
              <a:solidFill>
                <a:srgbClr val="94710A"/>
              </a:solidFill>
              <a:latin typeface="+mj-lt"/>
              <a:ea typeface="+mj-ea"/>
              <a:cs typeface="+mj-cs"/>
            </a:endParaRPr>
          </a:p>
        </p:txBody>
      </p:sp>
      <p:graphicFrame>
        <p:nvGraphicFramePr>
          <p:cNvPr id="5" name="Tabel 4"/>
          <p:cNvGraphicFramePr>
            <a:graphicFrameLocks noGrp="1"/>
          </p:cNvGraphicFramePr>
          <p:nvPr/>
        </p:nvGraphicFramePr>
        <p:xfrm>
          <a:off x="642938" y="2765425"/>
          <a:ext cx="7715304" cy="2682240"/>
        </p:xfrm>
        <a:graphic>
          <a:graphicData uri="http://schemas.openxmlformats.org/drawingml/2006/table">
            <a:tbl>
              <a:tblPr firstRow="1" bandRow="1">
                <a:tableStyleId>{5C22544A-7EE6-4342-B048-85BDC9FD1C3A}</a:tableStyleId>
              </a:tblPr>
              <a:tblGrid>
                <a:gridCol w="7715304"/>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geen plicht maar vrijwilligheid</a:t>
                      </a: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eigen</a:t>
                      </a:r>
                      <a:r>
                        <a:rPr lang="nl-NL" sz="2000" baseline="0" dirty="0" smtClean="0"/>
                        <a:t> verantwoordelijkheid</a:t>
                      </a:r>
                      <a:endParaRPr lang="nl-NL" sz="2000" dirty="0"/>
                    </a:p>
                  </a:txBody>
                  <a:tcPr/>
                </a:tc>
              </a:tr>
              <a:tr h="370840">
                <a:tc>
                  <a:txBody>
                    <a:bodyPr/>
                    <a:lstStyle/>
                    <a:p>
                      <a:pPr lvl="0">
                        <a:buFont typeface="Arial" pitchFamily="34" charset="0"/>
                        <a:buChar char="•"/>
                      </a:pPr>
                      <a:r>
                        <a:rPr lang="nl-NL" sz="2000" dirty="0" smtClean="0"/>
                        <a:t> bij aanspraak op sociale uitkering: taaleis mogelijk</a:t>
                      </a:r>
                    </a:p>
                  </a:txBody>
                  <a:tcPr/>
                </a:tc>
              </a:tr>
              <a:tr h="370840">
                <a:tc>
                  <a:txBody>
                    <a:bodyPr/>
                    <a:lstStyle/>
                    <a:p>
                      <a:pPr lvl="0">
                        <a:buFont typeface="Arial" pitchFamily="34" charset="0"/>
                        <a:buChar char="•"/>
                      </a:pPr>
                      <a:r>
                        <a:rPr lang="nl-NL" sz="2000" baseline="0" dirty="0" smtClean="0"/>
                        <a:t> gemeente kan educatiemiddelen inzetten</a:t>
                      </a:r>
                      <a:endParaRPr lang="nl-NL" sz="20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a:t>
                      </a:r>
                      <a:r>
                        <a:rPr lang="nl-NL" sz="2000" dirty="0" err="1" smtClean="0"/>
                        <a:t>nieuwkomende</a:t>
                      </a:r>
                      <a:r>
                        <a:rPr lang="nl-NL" sz="2000" baseline="0" dirty="0" smtClean="0"/>
                        <a:t> </a:t>
                      </a:r>
                      <a:r>
                        <a:rPr lang="nl-NL" sz="2000" dirty="0" smtClean="0"/>
                        <a:t>EU-burgers + Turken: sociaal</a:t>
                      </a:r>
                      <a:r>
                        <a:rPr lang="nl-NL" sz="2000" baseline="0" dirty="0" smtClean="0"/>
                        <a:t> leenstelsel inzetbaar</a:t>
                      </a:r>
                      <a:endParaRPr lang="nl-NL" sz="2000" dirty="0" smtClean="0"/>
                    </a:p>
                  </a:txBody>
                  <a:tcPr/>
                </a:tc>
              </a:tr>
            </a:tbl>
          </a:graphicData>
        </a:graphic>
      </p:graphicFrame>
      <p:sp>
        <p:nvSpPr>
          <p:cNvPr id="6" name="Titel 1"/>
          <p:cNvSpPr txBox="1">
            <a:spLocks/>
          </p:cNvSpPr>
          <p:nvPr/>
        </p:nvSpPr>
        <p:spPr bwMode="auto">
          <a:xfrm>
            <a:off x="509588" y="1571625"/>
            <a:ext cx="8169275" cy="571500"/>
          </a:xfrm>
          <a:prstGeom prst="rect">
            <a:avLst/>
          </a:prstGeom>
          <a:noFill/>
          <a:ln w="9525">
            <a:noFill/>
            <a:miter lim="800000"/>
            <a:headEnd/>
            <a:tailEnd/>
          </a:ln>
        </p:spPr>
        <p:txBody>
          <a:bodyPr anchor="ctr"/>
          <a:lstStyle/>
          <a:p>
            <a:pPr algn="ctr">
              <a:defRPr/>
            </a:pPr>
            <a:endParaRPr lang="nl-NL" sz="2800" b="1" kern="0" dirty="0">
              <a:solidFill>
                <a:srgbClr val="94710A"/>
              </a:solidFill>
              <a:latin typeface="+mj-lt"/>
              <a:ea typeface="+mj-ea"/>
              <a:cs typeface="+mj-cs"/>
            </a:endParaRPr>
          </a:p>
        </p:txBody>
      </p:sp>
      <p:sp>
        <p:nvSpPr>
          <p:cNvPr id="13332" name="Titel 1"/>
          <p:cNvSpPr>
            <a:spLocks noGrp="1"/>
          </p:cNvSpPr>
          <p:nvPr>
            <p:ph type="title"/>
          </p:nvPr>
        </p:nvSpPr>
        <p:spPr>
          <a:xfrm>
            <a:off x="366713" y="1714500"/>
            <a:ext cx="8169275" cy="571500"/>
          </a:xfrm>
        </p:spPr>
        <p:txBody>
          <a:bodyPr/>
          <a:lstStyle/>
          <a:p>
            <a:pPr algn="ctr"/>
            <a:r>
              <a:rPr lang="nl-NL" b="1" smtClean="0"/>
              <a:t>Positie andere taalbehoeftigen dan inburgeringsplichtigen</a:t>
            </a:r>
          </a:p>
        </p:txBody>
      </p:sp>
      <p:pic>
        <p:nvPicPr>
          <p:cNvPr id="13333" name="Picture 4" descr="http://www.stefanievanraaij.nl/wp-content/uploads/2010/08/HetGroeneBoekje-211x300.jpg">
            <a:hlinkClick r:id="rId3"/>
          </p:cNvPr>
          <p:cNvPicPr>
            <a:picLocks noChangeAspect="1" noChangeArrowheads="1"/>
          </p:cNvPicPr>
          <p:nvPr/>
        </p:nvPicPr>
        <p:blipFill>
          <a:blip r:embed="rId4" cstate="print"/>
          <a:srcRect/>
          <a:stretch>
            <a:fillRect/>
          </a:stretch>
        </p:blipFill>
        <p:spPr bwMode="auto">
          <a:xfrm>
            <a:off x="7286625" y="2214563"/>
            <a:ext cx="1155700" cy="1643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366713" y="3214688"/>
            <a:ext cx="8169275" cy="571500"/>
          </a:xfrm>
        </p:spPr>
        <p:txBody>
          <a:bodyPr/>
          <a:lstStyle/>
          <a:p>
            <a:pPr algn="ctr"/>
            <a:r>
              <a:rPr lang="nl-NL" sz="2800" b="1" smtClean="0"/>
              <a:t>Deel 2: Aanpassingen in het inburgerings</a:t>
            </a:r>
            <a:r>
              <a:rPr lang="nl-NL" sz="2800" b="1" u="sng" smtClean="0"/>
              <a:t>examen</a:t>
            </a:r>
          </a:p>
        </p:txBody>
      </p:sp>
      <p:sp>
        <p:nvSpPr>
          <p:cNvPr id="4" name="Tijdelijke aanduiding voor datum 3"/>
          <p:cNvSpPr>
            <a:spLocks noGrp="1"/>
          </p:cNvSpPr>
          <p:nvPr>
            <p:ph type="dt" sz="quarter" idx="10"/>
          </p:nvPr>
        </p:nvSpPr>
        <p:spPr/>
        <p:txBody>
          <a:bodyPr/>
          <a:lstStyle/>
          <a:p>
            <a:pPr>
              <a:defRPr/>
            </a:pPr>
            <a:fld id="{A25DF222-08F2-4D2F-AD92-1EB97096FBBD}" type="datetime4">
              <a:rPr lang="nl-NL" smtClean="0"/>
              <a:pPr>
                <a:defRPr/>
              </a:pPr>
              <a:t>10 oktober 2012</a:t>
            </a:fld>
            <a:endParaRPr lang="nl-N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142875" y="1341438"/>
            <a:ext cx="8501063" cy="785812"/>
          </a:xfrm>
          <a:prstGeom prst="rect">
            <a:avLst/>
          </a:prstGeom>
          <a:noFill/>
          <a:ln w="9525">
            <a:noFill/>
            <a:miter lim="800000"/>
            <a:headEnd/>
            <a:tailEnd/>
          </a:ln>
        </p:spPr>
        <p:txBody>
          <a:bodyPr anchor="ctr"/>
          <a:lstStyle/>
          <a:p>
            <a:pPr algn="ctr">
              <a:defRPr/>
            </a:pPr>
            <a:r>
              <a:rPr lang="nl-NL" sz="2800" b="1" kern="0" dirty="0">
                <a:solidFill>
                  <a:srgbClr val="94710A"/>
                </a:solidFill>
                <a:latin typeface="+mj-lt"/>
                <a:ea typeface="+mj-ea"/>
                <a:cs typeface="+mj-cs"/>
              </a:rPr>
              <a:t>Uitgangspunten aangepaste  inburgeringsexamen</a:t>
            </a:r>
            <a:endParaRPr lang="nl-NL" sz="2800" b="1" kern="0" dirty="0">
              <a:solidFill>
                <a:srgbClr val="94710A"/>
              </a:solidFill>
              <a:latin typeface="+mj-lt"/>
              <a:ea typeface="+mj-ea"/>
              <a:cs typeface="+mj-cs"/>
            </a:endParaRPr>
          </a:p>
        </p:txBody>
      </p:sp>
      <p:graphicFrame>
        <p:nvGraphicFramePr>
          <p:cNvPr id="8" name="Tabel 7"/>
          <p:cNvGraphicFramePr>
            <a:graphicFrameLocks noGrp="1"/>
          </p:cNvGraphicFramePr>
          <p:nvPr/>
        </p:nvGraphicFramePr>
        <p:xfrm>
          <a:off x="500063" y="2349500"/>
          <a:ext cx="8072494" cy="3810000"/>
        </p:xfrm>
        <a:graphic>
          <a:graphicData uri="http://schemas.openxmlformats.org/drawingml/2006/table">
            <a:tbl>
              <a:tblPr firstRow="1" bandRow="1">
                <a:tableStyleId>{5C22544A-7EE6-4342-B048-85BDC9FD1C3A}</a:tableStyleId>
              </a:tblPr>
              <a:tblGrid>
                <a:gridCol w="8072494"/>
              </a:tblGrid>
              <a:tr h="370840">
                <a:tc>
                  <a:txBody>
                    <a:bodyPr/>
                    <a:lstStyle/>
                    <a:p>
                      <a:pPr algn="ctr"/>
                      <a:endParaRPr lang="nl-NL" sz="19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dirty="0" smtClean="0"/>
                        <a:t> Het meten van taalniveau op A2</a:t>
                      </a:r>
                      <a:endParaRPr lang="nl-NL" sz="19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dirty="0" smtClean="0"/>
                        <a:t> Het examen moet op 1 dag kunnen</a:t>
                      </a:r>
                      <a:r>
                        <a:rPr lang="nl-NL" sz="1900" baseline="0" dirty="0" smtClean="0"/>
                        <a:t> worden afgenomen</a:t>
                      </a:r>
                      <a:endParaRPr lang="nl-NL" sz="19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dirty="0" smtClean="0"/>
                        <a:t> Er zijn geen profielen meer</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dirty="0" smtClean="0"/>
                        <a:t> Geschikt voor laag en niet-opgeleide inburgeraars</a:t>
                      </a:r>
                      <a:endParaRPr lang="nl-NL" sz="1900" baseline="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dirty="0" smtClean="0"/>
                        <a:t> Lezen, luisteren en KNS worden digitaal afgenomen</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dirty="0" smtClean="0"/>
                        <a:t> Spreken wordt</a:t>
                      </a:r>
                      <a:r>
                        <a:rPr lang="nl-NL" sz="1900" baseline="0" dirty="0" smtClean="0"/>
                        <a:t> telefonisch afgenomen</a:t>
                      </a:r>
                      <a:endParaRPr lang="nl-NL" sz="19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dirty="0" smtClean="0"/>
                        <a:t> Schrijven wordt schriftelijk afgenomen</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baseline="0" dirty="0" smtClean="0"/>
                        <a:t> Hoger opgeleiden doen bij voorkeur staatsexamen NT2 I of II</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1900" baseline="0" dirty="0" smtClean="0"/>
                        <a:t> Korte vrijstellingstoets komt te vervallen</a:t>
                      </a: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474663" y="1571625"/>
            <a:ext cx="8169275" cy="571500"/>
          </a:xfrm>
          <a:prstGeom prst="rect">
            <a:avLst/>
          </a:prstGeom>
          <a:noFill/>
          <a:ln w="9525">
            <a:noFill/>
            <a:miter lim="800000"/>
            <a:headEnd/>
            <a:tailEnd/>
          </a:ln>
        </p:spPr>
        <p:txBody>
          <a:bodyPr anchor="ctr"/>
          <a:lstStyle/>
          <a:p>
            <a:pPr algn="ctr">
              <a:defRPr/>
            </a:pPr>
            <a:r>
              <a:rPr lang="nl-NL" sz="2800" b="1" kern="0" dirty="0">
                <a:solidFill>
                  <a:srgbClr val="94710A"/>
                </a:solidFill>
                <a:latin typeface="+mj-lt"/>
                <a:ea typeface="+mj-ea"/>
                <a:cs typeface="+mj-cs"/>
              </a:rPr>
              <a:t>Wat gaat er veranderen?</a:t>
            </a:r>
            <a:endParaRPr lang="nl-NL" sz="2800" b="1" kern="0" dirty="0">
              <a:solidFill>
                <a:srgbClr val="94710A"/>
              </a:solidFill>
              <a:latin typeface="+mj-lt"/>
              <a:ea typeface="+mj-ea"/>
              <a:cs typeface="+mj-cs"/>
            </a:endParaRPr>
          </a:p>
        </p:txBody>
      </p:sp>
      <p:graphicFrame>
        <p:nvGraphicFramePr>
          <p:cNvPr id="8" name="Tabel 7"/>
          <p:cNvGraphicFramePr>
            <a:graphicFrameLocks noGrp="1"/>
          </p:cNvGraphicFramePr>
          <p:nvPr/>
        </p:nvGraphicFramePr>
        <p:xfrm>
          <a:off x="714375" y="2349500"/>
          <a:ext cx="7890100" cy="3185160"/>
        </p:xfrm>
        <a:graphic>
          <a:graphicData uri="http://schemas.openxmlformats.org/drawingml/2006/table">
            <a:tbl>
              <a:tblPr firstRow="1" bandRow="1">
                <a:tableStyleId>{5C22544A-7EE6-4342-B048-85BDC9FD1C3A}</a:tableStyleId>
              </a:tblPr>
              <a:tblGrid>
                <a:gridCol w="3945050"/>
                <a:gridCol w="3945050"/>
              </a:tblGrid>
              <a:tr h="370840">
                <a:tc>
                  <a:txBody>
                    <a:bodyPr/>
                    <a:lstStyle/>
                    <a:p>
                      <a:pPr algn="ctr"/>
                      <a:r>
                        <a:rPr lang="nl-NL" sz="2800" dirty="0" smtClean="0"/>
                        <a:t>NU</a:t>
                      </a:r>
                      <a:endParaRPr lang="nl-NL" sz="2800" dirty="0"/>
                    </a:p>
                  </a:txBody>
                  <a:tcPr/>
                </a:tc>
                <a:tc>
                  <a:txBody>
                    <a:bodyPr/>
                    <a:lstStyle/>
                    <a:p>
                      <a:pPr algn="ctr"/>
                      <a:r>
                        <a:rPr lang="nl-NL" sz="2800" dirty="0" smtClean="0"/>
                        <a:t>STRAKS</a:t>
                      </a:r>
                      <a:endParaRPr lang="nl-NL" sz="2800" dirty="0"/>
                    </a:p>
                  </a:txBody>
                  <a:tcPr/>
                </a:tc>
              </a:tr>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900" dirty="0" smtClean="0"/>
                        <a:t>Het</a:t>
                      </a:r>
                      <a:r>
                        <a:rPr lang="nl-NL" sz="1900" baseline="0" dirty="0" smtClean="0"/>
                        <a:t> examen bestaat uit:</a:t>
                      </a:r>
                      <a:endParaRPr lang="nl-NL" sz="1900" i="1"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sz="19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Centrale examenonderdelen: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nl-NL" sz="1800" dirty="0" smtClean="0"/>
                        <a:t>TGN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nl-NL" sz="1800" dirty="0" smtClean="0"/>
                        <a:t>KNS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nl-NL" sz="1800" dirty="0" smtClean="0"/>
                        <a:t>EPE</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nl-NL"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Decentraal</a:t>
                      </a:r>
                      <a:r>
                        <a:rPr lang="nl-NL" sz="1800" baseline="0" dirty="0" smtClean="0"/>
                        <a:t> praktijkexamen (portfolio en panelgesprek of </a:t>
                      </a:r>
                      <a:r>
                        <a:rPr lang="nl-NL" sz="1800" baseline="0" dirty="0" err="1" smtClean="0"/>
                        <a:t>assessment</a:t>
                      </a:r>
                      <a:r>
                        <a:rPr lang="nl-NL" sz="1800" baseline="0" dirty="0" smtClean="0"/>
                        <a:t>) </a:t>
                      </a:r>
                      <a:endParaRPr lang="nl-NL" sz="1900" dirty="0"/>
                    </a:p>
                  </a:txBody>
                  <a:tcPr/>
                </a:tc>
                <a:tc>
                  <a:txBody>
                    <a:bodyPr/>
                    <a:lstStyle/>
                    <a:p>
                      <a:pPr lvl="0" algn="l"/>
                      <a:r>
                        <a:rPr lang="nl-NL" sz="1800" dirty="0" smtClean="0"/>
                        <a:t>Centrale examenonderdelen:</a:t>
                      </a:r>
                      <a:endParaRPr lang="nl-NL" sz="1800" baseline="0" dirty="0" smtClean="0"/>
                    </a:p>
                    <a:p>
                      <a:pPr lvl="1" algn="l"/>
                      <a:r>
                        <a:rPr lang="nl-NL" sz="1800" baseline="0" dirty="0" smtClean="0"/>
                        <a:t>TGN</a:t>
                      </a:r>
                    </a:p>
                    <a:p>
                      <a:pPr lvl="1" algn="l"/>
                      <a:r>
                        <a:rPr lang="nl-NL" sz="1800" baseline="0" dirty="0" smtClean="0"/>
                        <a:t>KNS</a:t>
                      </a:r>
                    </a:p>
                    <a:p>
                      <a:pPr lvl="1" algn="l"/>
                      <a:r>
                        <a:rPr lang="nl-NL" sz="1800" baseline="0" dirty="0" smtClean="0">
                          <a:solidFill>
                            <a:srgbClr val="FF0000"/>
                          </a:solidFill>
                        </a:rPr>
                        <a:t>lezen, luisteren en schrijven</a:t>
                      </a:r>
                      <a:endParaRPr lang="nl-NL" sz="1900" dirty="0">
                        <a:solidFill>
                          <a:srgbClr val="FF0000"/>
                        </a:solidFill>
                      </a:endParaRPr>
                    </a:p>
                  </a:txBody>
                  <a:tcPr/>
                </a:tc>
              </a:tr>
            </a:tbl>
          </a:graphicData>
        </a:graphic>
      </p:graphicFrame>
      <p:pic>
        <p:nvPicPr>
          <p:cNvPr id="16401" name="Picture 2" descr="http://www.designmatcher.com/nl/images/agenda/agenda_335.gif"/>
          <p:cNvPicPr>
            <a:picLocks noChangeAspect="1" noChangeArrowheads="1" noCrop="1"/>
          </p:cNvPicPr>
          <p:nvPr/>
        </p:nvPicPr>
        <p:blipFill>
          <a:blip r:embed="rId3" cstate="print"/>
          <a:srcRect/>
          <a:stretch>
            <a:fillRect/>
          </a:stretch>
        </p:blipFill>
        <p:spPr bwMode="auto">
          <a:xfrm>
            <a:off x="7188200" y="4737100"/>
            <a:ext cx="1704975" cy="1428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a:xfrm>
            <a:off x="250825" y="1233488"/>
            <a:ext cx="8497888" cy="827087"/>
          </a:xfrm>
        </p:spPr>
        <p:txBody>
          <a:bodyPr/>
          <a:lstStyle/>
          <a:p>
            <a:pPr algn="ctr"/>
            <a:r>
              <a:rPr lang="nl-NL" smtClean="0"/>
              <a:t>      </a:t>
            </a:r>
            <a:r>
              <a:rPr lang="nl-NL" sz="2800" b="1" smtClean="0"/>
              <a:t>Voorbeelden van de drie nieuwe</a:t>
            </a:r>
            <a:br>
              <a:rPr lang="nl-NL" sz="2800" b="1" smtClean="0"/>
            </a:br>
            <a:r>
              <a:rPr lang="nl-NL" sz="2800" b="1" smtClean="0"/>
              <a:t> examenonderdelen:</a:t>
            </a:r>
            <a:endParaRPr lang="nl-NL" sz="1800" b="1" smtClean="0"/>
          </a:p>
        </p:txBody>
      </p:sp>
      <p:sp>
        <p:nvSpPr>
          <p:cNvPr id="17411" name="Tijdelijke aanduiding voor inhoud 2"/>
          <p:cNvSpPr>
            <a:spLocks noGrp="1"/>
          </p:cNvSpPr>
          <p:nvPr>
            <p:ph idx="1"/>
          </p:nvPr>
        </p:nvSpPr>
        <p:spPr>
          <a:xfrm>
            <a:off x="366713" y="2097088"/>
            <a:ext cx="8169275" cy="4356100"/>
          </a:xfrm>
        </p:spPr>
        <p:txBody>
          <a:bodyPr/>
          <a:lstStyle/>
          <a:p>
            <a:r>
              <a:rPr lang="nl-NL" smtClean="0"/>
              <a:t>	</a:t>
            </a:r>
          </a:p>
          <a:p>
            <a:r>
              <a:rPr lang="nl-NL" smtClean="0"/>
              <a:t>Lezen: 	     uit een korte tekst over werk vragen beantwoorden. </a:t>
            </a:r>
          </a:p>
          <a:p>
            <a:r>
              <a:rPr lang="nl-NL" smtClean="0"/>
              <a:t>		     gesloten antwoorden (meerkeuze)</a:t>
            </a:r>
          </a:p>
          <a:p>
            <a:endParaRPr lang="nl-NL" smtClean="0"/>
          </a:p>
          <a:p>
            <a:r>
              <a:rPr lang="nl-NL" smtClean="0"/>
              <a:t>Luisteren:  luisteren naar een instructie of naar de radio en hierover	     een vraag beantwoorden.</a:t>
            </a:r>
          </a:p>
          <a:p>
            <a:r>
              <a:rPr lang="nl-NL" smtClean="0"/>
              <a:t>		     gesloten antwoorden (meerkeuze)</a:t>
            </a:r>
          </a:p>
          <a:p>
            <a:endParaRPr lang="nl-NL" smtClean="0"/>
          </a:p>
          <a:p>
            <a:r>
              <a:rPr lang="nl-NL" smtClean="0"/>
              <a:t>Schrijven:  een formulier invullen of een korte schrijfopdracht en 	     aanvulzinnen.</a:t>
            </a:r>
          </a:p>
          <a:p>
            <a:r>
              <a:rPr lang="nl-NL" smtClean="0"/>
              <a:t>		     beoordeling gebeurt door menselijke beoordelaars, aan          	     de hand van een model</a:t>
            </a:r>
          </a:p>
          <a:p>
            <a:r>
              <a:rPr lang="nl-NL" smtClean="0"/>
              <a:t> </a:t>
            </a:r>
          </a:p>
          <a:p>
            <a:endParaRPr lang="nl-NL" smtClean="0"/>
          </a:p>
        </p:txBody>
      </p:sp>
      <p:sp>
        <p:nvSpPr>
          <p:cNvPr id="4" name="Tijdelijke aanduiding voor datum 3"/>
          <p:cNvSpPr>
            <a:spLocks noGrp="1"/>
          </p:cNvSpPr>
          <p:nvPr>
            <p:ph type="dt" sz="quarter" idx="10"/>
          </p:nvPr>
        </p:nvSpPr>
        <p:spPr/>
        <p:txBody>
          <a:bodyPr/>
          <a:lstStyle/>
          <a:p>
            <a:pPr>
              <a:defRPr/>
            </a:pPr>
            <a:fld id="{A25DF222-08F2-4D2F-AD92-1EB97096FBBD}" type="datetime4">
              <a:rPr lang="nl-NL" smtClean="0"/>
              <a:pPr>
                <a:defRPr/>
              </a:pPr>
              <a:t>10 oktober 2012</a:t>
            </a:fld>
            <a:endParaRPr 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366713" y="3214688"/>
            <a:ext cx="8169275" cy="571500"/>
          </a:xfrm>
        </p:spPr>
        <p:txBody>
          <a:bodyPr/>
          <a:lstStyle/>
          <a:p>
            <a:pPr algn="ctr"/>
            <a:r>
              <a:rPr lang="nl-NL" sz="2800" b="1" smtClean="0"/>
              <a:t>Deel 1: Aanpassingen in het inburgerings</a:t>
            </a:r>
            <a:r>
              <a:rPr lang="nl-NL" sz="2800" b="1" u="sng" smtClean="0"/>
              <a:t>stelsel</a:t>
            </a:r>
          </a:p>
        </p:txBody>
      </p:sp>
      <p:sp>
        <p:nvSpPr>
          <p:cNvPr id="4" name="Tijdelijke aanduiding voor datum 3"/>
          <p:cNvSpPr>
            <a:spLocks noGrp="1"/>
          </p:cNvSpPr>
          <p:nvPr>
            <p:ph type="dt" sz="quarter" idx="10"/>
          </p:nvPr>
        </p:nvSpPr>
        <p:spPr/>
        <p:txBody>
          <a:bodyPr/>
          <a:lstStyle/>
          <a:p>
            <a:pPr>
              <a:defRPr/>
            </a:pPr>
            <a:fld id="{A25DF222-08F2-4D2F-AD92-1EB97096FBBD}" type="datetime4">
              <a:rPr lang="nl-NL" smtClean="0"/>
              <a:pPr>
                <a:defRPr/>
              </a:pPr>
              <a:t>10 oktober 2012</a:t>
            </a:fld>
            <a:endParaRPr lang="nl-N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a:xfrm>
            <a:off x="366713" y="1285875"/>
            <a:ext cx="8169275" cy="571500"/>
          </a:xfrm>
        </p:spPr>
        <p:txBody>
          <a:bodyPr/>
          <a:lstStyle/>
          <a:p>
            <a:pPr algn="ctr"/>
            <a:r>
              <a:rPr lang="nl-NL" sz="2800" b="1" smtClean="0"/>
              <a:t>Basis 1: regeer-/gedoogakkoord</a:t>
            </a:r>
          </a:p>
        </p:txBody>
      </p:sp>
      <p:sp>
        <p:nvSpPr>
          <p:cNvPr id="4" name="Tijdelijke aanduiding voor datum 3"/>
          <p:cNvSpPr>
            <a:spLocks noGrp="1"/>
          </p:cNvSpPr>
          <p:nvPr>
            <p:ph type="dt" sz="quarter" idx="10"/>
          </p:nvPr>
        </p:nvSpPr>
        <p:spPr/>
        <p:txBody>
          <a:bodyPr/>
          <a:lstStyle/>
          <a:p>
            <a:pPr>
              <a:defRPr/>
            </a:pPr>
            <a:fld id="{A25DF222-08F2-4D2F-AD92-1EB97096FBBD}" type="datetime4">
              <a:rPr lang="nl-NL" smtClean="0"/>
              <a:pPr>
                <a:defRPr/>
              </a:pPr>
              <a:t>10 oktober 2012</a:t>
            </a:fld>
            <a:endParaRPr lang="nl-NL"/>
          </a:p>
        </p:txBody>
      </p:sp>
      <p:sp>
        <p:nvSpPr>
          <p:cNvPr id="5124" name="Tijdelijke aanduiding voor inhoud 6"/>
          <p:cNvSpPr>
            <a:spLocks noGrp="1"/>
          </p:cNvSpPr>
          <p:nvPr>
            <p:ph idx="1"/>
          </p:nvPr>
        </p:nvSpPr>
        <p:spPr>
          <a:xfrm>
            <a:off x="142875" y="2073275"/>
            <a:ext cx="8786813" cy="4356100"/>
          </a:xfrm>
        </p:spPr>
        <p:txBody>
          <a:bodyPr/>
          <a:lstStyle/>
          <a:p>
            <a:r>
              <a:rPr lang="nl-NL" sz="2000" i="1" smtClean="0"/>
              <a:t>    </a:t>
            </a:r>
            <a:r>
              <a:rPr lang="nl-NL" sz="2400" i="1" smtClean="0"/>
              <a:t>“Migranten en asielzoekers dragen zelf zorg voor hun inburgering in ons land. Voor degenen die hiervoor over onvoldoende middelen beschikken, komt het kabinet met een sociaal leenstelsel dat inhoudt dat de lening wordt terugbetaald. Uitgangspunt voor het kabinet is dat het niet slagen voor het inburgerings-examen, behoudens bijzondere omstandigheden, leidt tot intrekking van de tijdelijke reguliere verblijfsvergunning.” </a:t>
            </a:r>
          </a:p>
          <a:p>
            <a:endParaRPr lang="nl-NL"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1571625" y="1785938"/>
            <a:ext cx="6348413" cy="571500"/>
          </a:xfrm>
        </p:spPr>
        <p:txBody>
          <a:bodyPr/>
          <a:lstStyle/>
          <a:p>
            <a:pPr algn="ctr"/>
            <a:r>
              <a:rPr lang="en-US" sz="2800" b="1" smtClean="0"/>
              <a:t/>
            </a:r>
            <a:br>
              <a:rPr lang="en-US" sz="2800" b="1" smtClean="0"/>
            </a:br>
            <a:r>
              <a:rPr lang="en-US" sz="2800" b="1" smtClean="0"/>
              <a:t>Basis 2: afbouw budget</a:t>
            </a:r>
            <a:r>
              <a:rPr lang="en-US" b="1" smtClean="0"/>
              <a:t/>
            </a:r>
            <a:br>
              <a:rPr lang="en-US" b="1" smtClean="0"/>
            </a:br>
            <a:r>
              <a:rPr lang="en-US" b="1" smtClean="0"/>
              <a:t/>
            </a:r>
            <a:br>
              <a:rPr lang="en-US" b="1" smtClean="0"/>
            </a:br>
            <a:endParaRPr lang="nl-NL" smtClean="0">
              <a:solidFill>
                <a:schemeClr val="tx1"/>
              </a:solidFill>
            </a:endParaRPr>
          </a:p>
        </p:txBody>
      </p:sp>
      <p:graphicFrame>
        <p:nvGraphicFramePr>
          <p:cNvPr id="5" name="Tijdelijke aanduiding voor inhoud 4"/>
          <p:cNvGraphicFramePr>
            <a:graphicFrameLocks noGrp="1"/>
          </p:cNvGraphicFramePr>
          <p:nvPr>
            <p:ph idx="1"/>
          </p:nvPr>
        </p:nvGraphicFramePr>
        <p:xfrm>
          <a:off x="1250950" y="2522538"/>
          <a:ext cx="6633857" cy="1834504"/>
        </p:xfrm>
        <a:graphic>
          <a:graphicData uri="http://schemas.openxmlformats.org/drawingml/2006/table">
            <a:tbl>
              <a:tblPr firstRow="1" bandRow="1">
                <a:tableStyleId>{5C22544A-7EE6-4342-B048-85BDC9FD1C3A}</a:tableStyleId>
              </a:tblPr>
              <a:tblGrid>
                <a:gridCol w="3133395"/>
                <a:gridCol w="1285884"/>
                <a:gridCol w="1143008"/>
                <a:gridCol w="1071570"/>
              </a:tblGrid>
              <a:tr h="792088">
                <a:tc>
                  <a:txBody>
                    <a:bodyPr/>
                    <a:lstStyle/>
                    <a:p>
                      <a:pPr>
                        <a:lnSpc>
                          <a:spcPct val="114000"/>
                        </a:lnSpc>
                        <a:spcAft>
                          <a:spcPts val="0"/>
                        </a:spcAft>
                      </a:pPr>
                      <a:r>
                        <a:rPr lang="nl-NL" sz="1400" dirty="0" smtClean="0">
                          <a:latin typeface="Verdana"/>
                          <a:ea typeface="Verdana"/>
                          <a:cs typeface="Times New Roman"/>
                        </a:rPr>
                        <a:t>mln. euro</a:t>
                      </a:r>
                      <a:endParaRPr lang="nl-NL" sz="1400" dirty="0">
                        <a:latin typeface="Verdana"/>
                        <a:ea typeface="Verdana"/>
                        <a:cs typeface="Times New Roman"/>
                      </a:endParaRPr>
                    </a:p>
                  </a:txBody>
                  <a:tcPr marL="68580" marR="68580" marT="0" marB="0" anchor="ctr"/>
                </a:tc>
                <a:tc>
                  <a:txBody>
                    <a:bodyPr/>
                    <a:lstStyle/>
                    <a:p>
                      <a:pPr algn="ctr">
                        <a:lnSpc>
                          <a:spcPct val="114000"/>
                        </a:lnSpc>
                        <a:spcAft>
                          <a:spcPts val="0"/>
                        </a:spcAft>
                      </a:pPr>
                      <a:r>
                        <a:rPr lang="nl-NL" sz="1400" dirty="0">
                          <a:latin typeface="Verdana"/>
                          <a:ea typeface="Verdana"/>
                          <a:cs typeface="Times New Roman"/>
                        </a:rPr>
                        <a:t>2012</a:t>
                      </a:r>
                    </a:p>
                  </a:txBody>
                  <a:tcPr marL="68580" marR="68580" marT="0" marB="0" anchor="ctr"/>
                </a:tc>
                <a:tc>
                  <a:txBody>
                    <a:bodyPr/>
                    <a:lstStyle/>
                    <a:p>
                      <a:pPr algn="ctr">
                        <a:lnSpc>
                          <a:spcPct val="114000"/>
                        </a:lnSpc>
                        <a:spcAft>
                          <a:spcPts val="0"/>
                        </a:spcAft>
                      </a:pPr>
                      <a:r>
                        <a:rPr lang="nl-NL" sz="1400" dirty="0">
                          <a:latin typeface="Verdana"/>
                          <a:ea typeface="Verdana"/>
                          <a:cs typeface="Times New Roman"/>
                        </a:rPr>
                        <a:t>2013</a:t>
                      </a:r>
                    </a:p>
                  </a:txBody>
                  <a:tcPr marL="68580" marR="68580" marT="0" marB="0" anchor="ctr"/>
                </a:tc>
                <a:tc>
                  <a:txBody>
                    <a:bodyPr/>
                    <a:lstStyle/>
                    <a:p>
                      <a:pPr algn="ctr">
                        <a:lnSpc>
                          <a:spcPct val="114000"/>
                        </a:lnSpc>
                        <a:spcAft>
                          <a:spcPts val="0"/>
                        </a:spcAft>
                      </a:pPr>
                      <a:r>
                        <a:rPr lang="nl-NL" sz="1400" dirty="0">
                          <a:latin typeface="Verdana"/>
                          <a:ea typeface="Verdana"/>
                          <a:cs typeface="Times New Roman"/>
                        </a:rPr>
                        <a:t>2014</a:t>
                      </a:r>
                    </a:p>
                  </a:txBody>
                  <a:tcPr marL="68580" marR="68580" marT="0" marB="0" anchor="ctr"/>
                </a:tc>
              </a:tr>
              <a:tr h="805681">
                <a:tc>
                  <a:txBody>
                    <a:bodyPr/>
                    <a:lstStyle/>
                    <a:p>
                      <a:pPr>
                        <a:lnSpc>
                          <a:spcPct val="114000"/>
                        </a:lnSpc>
                        <a:spcAft>
                          <a:spcPts val="0"/>
                        </a:spcAft>
                      </a:pPr>
                      <a:r>
                        <a:rPr lang="nl-NL" sz="2000" dirty="0" err="1" smtClean="0">
                          <a:latin typeface="Verdana"/>
                          <a:ea typeface="Verdana"/>
                          <a:cs typeface="Times New Roman"/>
                        </a:rPr>
                        <a:t>Inburgeringsmiddelen</a:t>
                      </a:r>
                      <a:r>
                        <a:rPr lang="nl-NL" sz="2000" dirty="0" smtClean="0">
                          <a:latin typeface="Verdana"/>
                          <a:ea typeface="Verdana"/>
                          <a:cs typeface="Times New Roman"/>
                        </a:rPr>
                        <a:t>*</a:t>
                      </a:r>
                    </a:p>
                  </a:txBody>
                  <a:tcPr marL="68580" marR="68580" marT="0" marB="0" anchor="ctr"/>
                </a:tc>
                <a:tc>
                  <a:txBody>
                    <a:bodyPr/>
                    <a:lstStyle/>
                    <a:p>
                      <a:pPr algn="ctr">
                        <a:lnSpc>
                          <a:spcPct val="114000"/>
                        </a:lnSpc>
                        <a:spcAft>
                          <a:spcPts val="0"/>
                        </a:spcAft>
                      </a:pPr>
                      <a:r>
                        <a:rPr lang="nl-NL" sz="2000" dirty="0">
                          <a:solidFill>
                            <a:srgbClr val="000000"/>
                          </a:solidFill>
                          <a:latin typeface="Verdana"/>
                          <a:ea typeface="Verdana"/>
                          <a:cs typeface="Times New Roman"/>
                        </a:rPr>
                        <a:t>197</a:t>
                      </a:r>
                      <a:endParaRPr lang="nl-NL" sz="2000" dirty="0">
                        <a:latin typeface="Verdana"/>
                        <a:ea typeface="Verdana"/>
                        <a:cs typeface="Times New Roman"/>
                      </a:endParaRPr>
                    </a:p>
                  </a:txBody>
                  <a:tcPr marL="68580" marR="68580" marT="0" marB="0" anchor="ctr"/>
                </a:tc>
                <a:tc>
                  <a:txBody>
                    <a:bodyPr/>
                    <a:lstStyle/>
                    <a:p>
                      <a:pPr algn="ctr">
                        <a:lnSpc>
                          <a:spcPct val="114000"/>
                        </a:lnSpc>
                        <a:spcAft>
                          <a:spcPts val="0"/>
                        </a:spcAft>
                      </a:pPr>
                      <a:r>
                        <a:rPr lang="nl-NL" sz="2000" dirty="0" smtClean="0">
                          <a:latin typeface="Verdana"/>
                          <a:ea typeface="Verdana"/>
                          <a:cs typeface="Times New Roman"/>
                        </a:rPr>
                        <a:t>98</a:t>
                      </a:r>
                      <a:endParaRPr lang="nl-NL" sz="2000" dirty="0">
                        <a:latin typeface="Verdana"/>
                        <a:ea typeface="Verdana"/>
                        <a:cs typeface="Times New Roman"/>
                      </a:endParaRPr>
                    </a:p>
                  </a:txBody>
                  <a:tcPr marL="68580" marR="68580" marT="0" marB="0" anchor="ctr"/>
                </a:tc>
                <a:tc>
                  <a:txBody>
                    <a:bodyPr/>
                    <a:lstStyle/>
                    <a:p>
                      <a:pPr marL="0" marR="0" indent="0" algn="ctr" defTabSz="914400" rtl="0" eaLnBrk="1" fontAlgn="auto" latinLnBrk="0" hangingPunct="1">
                        <a:lnSpc>
                          <a:spcPct val="114000"/>
                        </a:lnSpc>
                        <a:spcBef>
                          <a:spcPts val="0"/>
                        </a:spcBef>
                        <a:spcAft>
                          <a:spcPts val="0"/>
                        </a:spcAft>
                        <a:buClrTx/>
                        <a:buSzTx/>
                        <a:buFontTx/>
                        <a:buNone/>
                        <a:tabLst/>
                        <a:defRPr/>
                      </a:pPr>
                      <a:endParaRPr lang="nl-NL" sz="2000" dirty="0" smtClean="0">
                        <a:solidFill>
                          <a:srgbClr val="000000"/>
                        </a:solidFill>
                        <a:latin typeface="+mn-lt"/>
                        <a:ea typeface="Verdana"/>
                        <a:cs typeface="Times New Roman"/>
                      </a:endParaRPr>
                    </a:p>
                    <a:p>
                      <a:pPr marL="0" marR="0" indent="0" algn="ctr" defTabSz="914400" rtl="0" eaLnBrk="1" fontAlgn="auto" latinLnBrk="0" hangingPunct="1">
                        <a:lnSpc>
                          <a:spcPct val="114000"/>
                        </a:lnSpc>
                        <a:spcBef>
                          <a:spcPts val="0"/>
                        </a:spcBef>
                        <a:spcAft>
                          <a:spcPts val="0"/>
                        </a:spcAft>
                        <a:buClrTx/>
                        <a:buSzTx/>
                        <a:buFontTx/>
                        <a:buNone/>
                        <a:tabLst/>
                        <a:defRPr/>
                      </a:pPr>
                      <a:r>
                        <a:rPr lang="nl-NL" sz="2000" dirty="0" smtClean="0">
                          <a:solidFill>
                            <a:srgbClr val="000000"/>
                          </a:solidFill>
                          <a:latin typeface="+mn-lt"/>
                          <a:ea typeface="Verdana"/>
                          <a:cs typeface="Times New Roman"/>
                        </a:rPr>
                        <a:t>0</a:t>
                      </a:r>
                      <a:endParaRPr lang="nl-NL" sz="2000" dirty="0" smtClean="0">
                        <a:latin typeface="+mn-lt"/>
                        <a:ea typeface="Verdana"/>
                        <a:cs typeface="Times New Roman"/>
                      </a:endParaRPr>
                    </a:p>
                    <a:p>
                      <a:pPr algn="ctr">
                        <a:lnSpc>
                          <a:spcPct val="114000"/>
                        </a:lnSpc>
                        <a:spcAft>
                          <a:spcPts val="0"/>
                        </a:spcAft>
                      </a:pPr>
                      <a:endParaRPr lang="nl-NL" sz="2000" dirty="0">
                        <a:latin typeface="Verdana"/>
                        <a:ea typeface="Verdana"/>
                        <a:cs typeface="Times New Roman"/>
                      </a:endParaRPr>
                    </a:p>
                  </a:txBody>
                  <a:tcPr marL="68580" marR="68580" marT="0" marB="0" anchor="ctr"/>
                </a:tc>
              </a:tr>
            </a:tbl>
          </a:graphicData>
        </a:graphic>
      </p:graphicFrame>
      <p:sp>
        <p:nvSpPr>
          <p:cNvPr id="4" name="Tekstvak 3"/>
          <p:cNvSpPr txBox="1"/>
          <p:nvPr/>
        </p:nvSpPr>
        <p:spPr>
          <a:xfrm>
            <a:off x="4357688" y="4643438"/>
            <a:ext cx="4286250" cy="338137"/>
          </a:xfrm>
          <a:prstGeom prst="rect">
            <a:avLst/>
          </a:prstGeom>
          <a:noFill/>
        </p:spPr>
        <p:txBody>
          <a:bodyPr>
            <a:spAutoFit/>
          </a:bodyPr>
          <a:lstStyle/>
          <a:p>
            <a:pPr eaLnBrk="0" hangingPunct="0">
              <a:defRPr/>
            </a:pPr>
            <a:r>
              <a:rPr lang="nl-NL" sz="1600" dirty="0">
                <a:latin typeface="+mj-lt"/>
              </a:rPr>
              <a:t>* Participatiebudget + gemeentefonds</a:t>
            </a:r>
            <a:endParaRPr lang="nl-NL" sz="16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 7"/>
          <p:cNvGraphicFramePr>
            <a:graphicFrameLocks noGrp="1"/>
          </p:cNvGraphicFramePr>
          <p:nvPr/>
        </p:nvGraphicFramePr>
        <p:xfrm>
          <a:off x="714375" y="1497013"/>
          <a:ext cx="7858180" cy="4235822"/>
        </p:xfrm>
        <a:graphic>
          <a:graphicData uri="http://schemas.openxmlformats.org/drawingml/2006/table">
            <a:tbl>
              <a:tblPr firstRow="1" bandRow="1">
                <a:tableStyleId>{5C22544A-7EE6-4342-B048-85BDC9FD1C3A}</a:tableStyleId>
              </a:tblPr>
              <a:tblGrid>
                <a:gridCol w="3929090"/>
                <a:gridCol w="3929090"/>
              </a:tblGrid>
              <a:tr h="556744">
                <a:tc>
                  <a:txBody>
                    <a:bodyPr/>
                    <a:lstStyle/>
                    <a:p>
                      <a:pPr algn="ctr"/>
                      <a:r>
                        <a:rPr lang="nl-NL" sz="2800" dirty="0" smtClean="0"/>
                        <a:t>NU</a:t>
                      </a:r>
                      <a:endParaRPr lang="nl-NL" sz="2800" dirty="0"/>
                    </a:p>
                  </a:txBody>
                  <a:tcPr/>
                </a:tc>
                <a:tc>
                  <a:txBody>
                    <a:bodyPr/>
                    <a:lstStyle/>
                    <a:p>
                      <a:pPr algn="ctr"/>
                      <a:r>
                        <a:rPr lang="nl-NL" sz="2800" dirty="0" smtClean="0"/>
                        <a:t>STRAKS</a:t>
                      </a:r>
                      <a:endParaRPr lang="nl-NL" sz="2800" dirty="0"/>
                    </a:p>
                  </a:txBody>
                  <a:tcPr/>
                </a:tc>
              </a:tr>
              <a:tr h="1041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Inburgeringsplicht voor (</a:t>
                      </a:r>
                      <a:r>
                        <a:rPr lang="nl-NL" sz="1800" dirty="0" err="1" smtClean="0"/>
                        <a:t>niet-EU</a:t>
                      </a:r>
                      <a:r>
                        <a:rPr lang="nl-NL" sz="1800" dirty="0" smtClean="0"/>
                        <a:t>/Turkse) </a:t>
                      </a:r>
                      <a:r>
                        <a:rPr lang="nl-NL" sz="1800" i="1" dirty="0" smtClean="0"/>
                        <a:t>vreemdelingen, </a:t>
                      </a:r>
                      <a:r>
                        <a:rPr lang="nl-NL" sz="1800" b="1" i="1" dirty="0" smtClean="0"/>
                        <a:t>oud-</a:t>
                      </a:r>
                      <a:r>
                        <a:rPr lang="nl-NL" sz="1800" i="1" dirty="0" smtClean="0"/>
                        <a:t> en </a:t>
                      </a:r>
                      <a:r>
                        <a:rPr lang="nl-NL" sz="1800" b="1" i="1" dirty="0" smtClean="0"/>
                        <a:t>nieuw</a:t>
                      </a:r>
                      <a:r>
                        <a:rPr lang="nl-NL" sz="1800" i="1" dirty="0" smtClean="0"/>
                        <a:t>komers</a:t>
                      </a:r>
                      <a:endParaRPr lang="nl-NL" sz="1800"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err="1" smtClean="0"/>
                        <a:t>Inburgeringsplicht</a:t>
                      </a:r>
                      <a:r>
                        <a:rPr lang="nl-NL" sz="1800" dirty="0" smtClean="0"/>
                        <a:t> voor (</a:t>
                      </a:r>
                      <a:r>
                        <a:rPr lang="nl-NL" sz="1800" dirty="0" err="1" smtClean="0"/>
                        <a:t>niet-EU</a:t>
                      </a:r>
                      <a:r>
                        <a:rPr lang="nl-NL" sz="1800" dirty="0" smtClean="0"/>
                        <a:t>/Turkse) </a:t>
                      </a:r>
                      <a:r>
                        <a:rPr lang="nl-NL" sz="1800" i="1" dirty="0" smtClean="0"/>
                        <a:t>vreemdelingen,</a:t>
                      </a:r>
                      <a:r>
                        <a:rPr lang="nl-NL" sz="1800" dirty="0" smtClean="0"/>
                        <a:t> </a:t>
                      </a:r>
                      <a:r>
                        <a:rPr lang="nl-NL" sz="1800" b="1" i="1" dirty="0" smtClean="0"/>
                        <a:t>nieuw</a:t>
                      </a:r>
                      <a:r>
                        <a:rPr lang="nl-NL" sz="1800" i="1" dirty="0" smtClean="0"/>
                        <a:t>komers</a:t>
                      </a:r>
                      <a:r>
                        <a:rPr lang="nl-NL" sz="1800" dirty="0" smtClean="0"/>
                        <a:t> </a:t>
                      </a:r>
                      <a:endParaRPr lang="nl-NL" sz="1800" dirty="0"/>
                    </a:p>
                  </a:txBody>
                  <a:tcPr/>
                </a:tc>
              </a:tr>
              <a:tr h="500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Overheid betaalt veelal aanbod</a:t>
                      </a:r>
                      <a:endParaRPr lang="nl-NL" sz="1800" dirty="0"/>
                    </a:p>
                  </a:txBody>
                  <a:tcPr/>
                </a:tc>
                <a:tc>
                  <a:txBody>
                    <a:bodyPr/>
                    <a:lstStyle/>
                    <a:p>
                      <a:r>
                        <a:rPr lang="nl-NL" sz="1800" dirty="0" smtClean="0"/>
                        <a:t>Inburgeren</a:t>
                      </a:r>
                      <a:r>
                        <a:rPr lang="nl-NL" sz="1800" baseline="0" dirty="0" smtClean="0"/>
                        <a:t> op eigen kosten</a:t>
                      </a:r>
                    </a:p>
                  </a:txBody>
                  <a:tcPr/>
                </a:tc>
              </a:tr>
              <a:tr h="4286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Leningen en vergoedingen</a:t>
                      </a:r>
                    </a:p>
                  </a:txBody>
                  <a:tcPr/>
                </a:tc>
                <a:tc>
                  <a:txBody>
                    <a:bodyPr/>
                    <a:lstStyle/>
                    <a:p>
                      <a:r>
                        <a:rPr lang="nl-NL" sz="1800" baseline="0" dirty="0" smtClean="0"/>
                        <a:t>Sociaal leenstelsel</a:t>
                      </a:r>
                    </a:p>
                  </a:txBody>
                  <a:tcPr/>
                </a:tc>
              </a:tr>
              <a:tr h="4286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Uitvoering gemeenten</a:t>
                      </a:r>
                      <a:endParaRPr lang="nl-NL" sz="1800" dirty="0"/>
                    </a:p>
                  </a:txBody>
                  <a:tcPr/>
                </a:tc>
                <a:tc>
                  <a:txBody>
                    <a:bodyPr/>
                    <a:lstStyle/>
                    <a:p>
                      <a:r>
                        <a:rPr lang="nl-NL" sz="1800" baseline="0" dirty="0" smtClean="0"/>
                        <a:t>Uitvoering door DUO</a:t>
                      </a:r>
                    </a:p>
                  </a:txBody>
                  <a:tcPr/>
                </a:tc>
              </a:tr>
              <a:tr h="5567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Vereist taalniveau: A2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Voor</a:t>
                      </a:r>
                      <a:r>
                        <a:rPr lang="nl-NL" sz="1800" baseline="0" dirty="0" smtClean="0"/>
                        <a:t> </a:t>
                      </a:r>
                      <a:r>
                        <a:rPr lang="nl-NL" sz="1800" baseline="0" dirty="0" err="1" smtClean="0"/>
                        <a:t>oudkomers</a:t>
                      </a:r>
                      <a:r>
                        <a:rPr lang="nl-NL" sz="1800" baseline="0" dirty="0" smtClean="0"/>
                        <a:t>: deels A1</a:t>
                      </a:r>
                      <a:endParaRPr lang="nl-NL" sz="1800" dirty="0"/>
                    </a:p>
                  </a:txBody>
                  <a:tcPr/>
                </a:tc>
                <a:tc>
                  <a:txBody>
                    <a:bodyPr/>
                    <a:lstStyle/>
                    <a:p>
                      <a:r>
                        <a:rPr lang="nl-NL" sz="1800" baseline="0" dirty="0" smtClean="0"/>
                        <a:t>Minimaal A2 voor iedereen, </a:t>
                      </a:r>
                    </a:p>
                  </a:txBody>
                  <a:tcPr/>
                </a:tc>
              </a:tr>
              <a:tr h="5567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Inburgeringstermijn: 3½.</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baseline="0" dirty="0" smtClean="0"/>
                        <a:t>+ 2</a:t>
                      </a:r>
                      <a:r>
                        <a:rPr lang="nl-NL" sz="1800" dirty="0" smtClean="0"/>
                        <a:t>½ jaar voor analfabeten</a:t>
                      </a:r>
                      <a:endParaRPr lang="nl-NL"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smtClean="0"/>
                        <a:t>Inburgeringstermijn: 3.</a:t>
                      </a:r>
                      <a:r>
                        <a:rPr lang="nl-NL" sz="18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baseline="0" dirty="0" smtClean="0"/>
                        <a:t>+ 2 jaar voor analfabeten</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357188" y="1643063"/>
            <a:ext cx="8169275" cy="571500"/>
          </a:xfrm>
          <a:prstGeom prst="rect">
            <a:avLst/>
          </a:prstGeom>
          <a:noFill/>
          <a:ln w="9525">
            <a:noFill/>
            <a:miter lim="800000"/>
            <a:headEnd/>
            <a:tailEnd/>
          </a:ln>
        </p:spPr>
        <p:txBody>
          <a:bodyPr anchor="ctr"/>
          <a:lstStyle/>
          <a:p>
            <a:pPr algn="ctr">
              <a:defRPr/>
            </a:pPr>
            <a:endParaRPr lang="nl-NL" sz="2600" b="1" kern="0" dirty="0">
              <a:solidFill>
                <a:srgbClr val="94710A"/>
              </a:solidFill>
              <a:latin typeface="+mj-lt"/>
              <a:ea typeface="+mj-ea"/>
              <a:cs typeface="+mj-cs"/>
            </a:endParaRPr>
          </a:p>
        </p:txBody>
      </p:sp>
      <p:graphicFrame>
        <p:nvGraphicFramePr>
          <p:cNvPr id="5" name="Tabel 4"/>
          <p:cNvGraphicFramePr>
            <a:graphicFrameLocks noGrp="1"/>
          </p:cNvGraphicFramePr>
          <p:nvPr/>
        </p:nvGraphicFramePr>
        <p:xfrm>
          <a:off x="642938" y="2214563"/>
          <a:ext cx="7715304" cy="3474720"/>
        </p:xfrm>
        <a:graphic>
          <a:graphicData uri="http://schemas.openxmlformats.org/drawingml/2006/table">
            <a:tbl>
              <a:tblPr firstRow="1" bandRow="1">
                <a:tableStyleId>{5C22544A-7EE6-4342-B048-85BDC9FD1C3A}</a:tableStyleId>
              </a:tblPr>
              <a:tblGrid>
                <a:gridCol w="7715304"/>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maximaal € 5.000 of € 10.000</a:t>
                      </a: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vooraf</a:t>
                      </a:r>
                      <a:r>
                        <a:rPr lang="nl-NL" sz="2000" baseline="0" dirty="0" smtClean="0"/>
                        <a:t> inkomenstoets: maximum inkomen € 37.000 voor alleenstaande en € 44.000 met partner</a:t>
                      </a: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terugbetaling</a:t>
                      </a:r>
                      <a:r>
                        <a:rPr lang="nl-NL" sz="2000" baseline="0" dirty="0" smtClean="0"/>
                        <a:t>: half jaar na </a:t>
                      </a:r>
                      <a:r>
                        <a:rPr lang="nl-NL" sz="2000" baseline="0" dirty="0" err="1" smtClean="0"/>
                        <a:t>inburgeringstermijn</a:t>
                      </a: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maximale</a:t>
                      </a:r>
                      <a:r>
                        <a:rPr lang="nl-NL" sz="2000" baseline="0" dirty="0" smtClean="0"/>
                        <a:t> terugbetalingstermijn:10 jaar</a:t>
                      </a:r>
                      <a:endParaRPr lang="nl-NL" sz="2000" dirty="0"/>
                    </a:p>
                  </a:txBody>
                  <a:tcPr/>
                </a:tc>
              </a:tr>
              <a:tr h="370840">
                <a:tc>
                  <a:txBody>
                    <a:bodyPr/>
                    <a:lstStyle/>
                    <a:p>
                      <a:pPr lvl="0">
                        <a:buFont typeface="Arial" pitchFamily="34" charset="0"/>
                        <a:buChar char="•"/>
                      </a:pPr>
                      <a:r>
                        <a:rPr lang="nl-NL" sz="2000" dirty="0" smtClean="0"/>
                        <a:t> draagkrachttoetsing</a:t>
                      </a:r>
                      <a:r>
                        <a:rPr lang="nl-NL" sz="2000" baseline="0" dirty="0" smtClean="0"/>
                        <a:t> mogelijk</a:t>
                      </a:r>
                      <a:endParaRPr lang="nl-NL" sz="2000" dirty="0" smtClean="0"/>
                    </a:p>
                  </a:txBody>
                  <a:tcPr/>
                </a:tc>
              </a:tr>
              <a:tr h="370840">
                <a:tc>
                  <a:txBody>
                    <a:bodyPr/>
                    <a:lstStyle/>
                    <a:p>
                      <a:pPr lvl="0">
                        <a:buFont typeface="Arial" pitchFamily="34" charset="0"/>
                        <a:buChar char="•"/>
                      </a:pPr>
                      <a:r>
                        <a:rPr lang="nl-NL" sz="2000" baseline="0" dirty="0" smtClean="0"/>
                        <a:t> als draagkracht &lt; € 15 p/m =&gt; geen inning</a:t>
                      </a:r>
                      <a:endParaRPr lang="nl-NL" sz="2000" dirty="0" smtClean="0"/>
                    </a:p>
                  </a:txBody>
                  <a:tcPr/>
                </a:tc>
              </a:tr>
              <a:tr h="370840">
                <a:tc>
                  <a:txBody>
                    <a:bodyPr/>
                    <a:lstStyle/>
                    <a:p>
                      <a:pPr lvl="0">
                        <a:buFont typeface="Arial" pitchFamily="34" charset="0"/>
                        <a:buChar char="•"/>
                      </a:pPr>
                      <a:r>
                        <a:rPr lang="nl-NL" sz="2000" dirty="0" smtClean="0"/>
                        <a:t> na 10</a:t>
                      </a:r>
                      <a:r>
                        <a:rPr lang="nl-NL" sz="2000" baseline="0" dirty="0" smtClean="0"/>
                        <a:t> jaar kwijtschelding restschuld</a:t>
                      </a:r>
                      <a:endParaRPr lang="nl-NL" sz="2000" dirty="0" smtClean="0"/>
                    </a:p>
                  </a:txBody>
                  <a:tcPr/>
                </a:tc>
              </a:tr>
            </a:tbl>
          </a:graphicData>
        </a:graphic>
      </p:graphicFrame>
      <p:sp>
        <p:nvSpPr>
          <p:cNvPr id="6" name="Titel 1"/>
          <p:cNvSpPr txBox="1">
            <a:spLocks/>
          </p:cNvSpPr>
          <p:nvPr/>
        </p:nvSpPr>
        <p:spPr bwMode="auto">
          <a:xfrm>
            <a:off x="509588" y="1571625"/>
            <a:ext cx="8169275" cy="571500"/>
          </a:xfrm>
          <a:prstGeom prst="rect">
            <a:avLst/>
          </a:prstGeom>
          <a:noFill/>
          <a:ln w="9525">
            <a:noFill/>
            <a:miter lim="800000"/>
            <a:headEnd/>
            <a:tailEnd/>
          </a:ln>
        </p:spPr>
        <p:txBody>
          <a:bodyPr anchor="ctr"/>
          <a:lstStyle/>
          <a:p>
            <a:pPr algn="ctr">
              <a:defRPr/>
            </a:pPr>
            <a:endParaRPr lang="nl-NL" sz="2800" b="1" kern="0" dirty="0">
              <a:solidFill>
                <a:srgbClr val="94710A"/>
              </a:solidFill>
              <a:latin typeface="+mj-lt"/>
              <a:ea typeface="+mj-ea"/>
              <a:cs typeface="+mj-cs"/>
            </a:endParaRPr>
          </a:p>
        </p:txBody>
      </p:sp>
      <p:sp>
        <p:nvSpPr>
          <p:cNvPr id="8216" name="Titel 1"/>
          <p:cNvSpPr>
            <a:spLocks noGrp="1"/>
          </p:cNvSpPr>
          <p:nvPr>
            <p:ph type="title"/>
          </p:nvPr>
        </p:nvSpPr>
        <p:spPr>
          <a:xfrm>
            <a:off x="366713" y="1428750"/>
            <a:ext cx="8169275" cy="571500"/>
          </a:xfrm>
        </p:spPr>
        <p:txBody>
          <a:bodyPr/>
          <a:lstStyle/>
          <a:p>
            <a:pPr algn="ctr"/>
            <a:r>
              <a:rPr lang="nl-NL" b="1" smtClean="0"/>
              <a:t>Sociaal leenstelsel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pPr algn="ctr"/>
            <a:r>
              <a:rPr lang="nl-NL" sz="2800" b="1" smtClean="0"/>
              <a:t>Sancties</a:t>
            </a:r>
          </a:p>
        </p:txBody>
      </p:sp>
      <p:sp>
        <p:nvSpPr>
          <p:cNvPr id="5" name="Tijdelijke aanduiding voor datum 4"/>
          <p:cNvSpPr>
            <a:spLocks noGrp="1"/>
          </p:cNvSpPr>
          <p:nvPr>
            <p:ph type="dt" sz="quarter" idx="10"/>
          </p:nvPr>
        </p:nvSpPr>
        <p:spPr/>
        <p:txBody>
          <a:bodyPr/>
          <a:lstStyle/>
          <a:p>
            <a:pPr>
              <a:defRPr/>
            </a:pPr>
            <a:fld id="{913548B6-2F75-4D71-BDA5-239CD2F873EF}" type="datetime4">
              <a:rPr lang="nl-NL" smtClean="0"/>
              <a:pPr>
                <a:defRPr/>
              </a:pPr>
              <a:t>10 oktober 2012</a:t>
            </a:fld>
            <a:endParaRPr lang="nl-NL" dirty="0"/>
          </a:p>
        </p:txBody>
      </p:sp>
      <p:sp>
        <p:nvSpPr>
          <p:cNvPr id="6" name="Rechthoek 5"/>
          <p:cNvSpPr/>
          <p:nvPr/>
        </p:nvSpPr>
        <p:spPr bwMode="auto">
          <a:xfrm>
            <a:off x="428625" y="2000250"/>
            <a:ext cx="2071688" cy="857250"/>
          </a:xfrm>
          <a:prstGeom prst="rect">
            <a:avLst/>
          </a:prstGeom>
          <a:solidFill>
            <a:schemeClr val="tx2">
              <a:lumMod val="20000"/>
              <a:lumOff val="80000"/>
            </a:schemeClr>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eaLnBrk="0" hangingPunct="0">
              <a:defRPr/>
            </a:pPr>
            <a:r>
              <a:rPr lang="nl-NL" sz="1600" dirty="0">
                <a:solidFill>
                  <a:schemeClr val="tx1"/>
                </a:solidFill>
                <a:latin typeface="+mj-lt"/>
              </a:rPr>
              <a:t>Niet voldaan </a:t>
            </a:r>
            <a:r>
              <a:rPr lang="nl-NL" sz="1600" dirty="0" err="1">
                <a:solidFill>
                  <a:schemeClr val="tx1"/>
                </a:solidFill>
                <a:latin typeface="+mj-lt"/>
              </a:rPr>
              <a:t>inburgeringsplicht</a:t>
            </a:r>
            <a:endParaRPr lang="nl-NL" sz="1600" dirty="0">
              <a:solidFill>
                <a:schemeClr val="tx1"/>
              </a:solidFill>
              <a:latin typeface="+mj-lt"/>
            </a:endParaRPr>
          </a:p>
          <a:p>
            <a:pPr algn="ctr" eaLnBrk="0" hangingPunct="0">
              <a:defRPr/>
            </a:pPr>
            <a:r>
              <a:rPr lang="nl-NL" sz="1600" dirty="0">
                <a:solidFill>
                  <a:schemeClr val="tx1"/>
                </a:solidFill>
                <a:latin typeface="+mj-lt"/>
              </a:rPr>
              <a:t>verwijtbaar?</a:t>
            </a:r>
          </a:p>
        </p:txBody>
      </p:sp>
      <p:sp>
        <p:nvSpPr>
          <p:cNvPr id="8" name="Rechthoek 7"/>
          <p:cNvSpPr/>
          <p:nvPr/>
        </p:nvSpPr>
        <p:spPr bwMode="auto">
          <a:xfrm>
            <a:off x="357188" y="3714750"/>
            <a:ext cx="2214562" cy="78581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eaLnBrk="0" hangingPunct="0">
              <a:defRPr/>
            </a:pPr>
            <a:r>
              <a:rPr lang="nl-NL" sz="1600" dirty="0">
                <a:solidFill>
                  <a:schemeClr val="tx1"/>
                </a:solidFill>
                <a:latin typeface="+mj-lt"/>
              </a:rPr>
              <a:t>Intrekken verblijfsvergunning mogelijk?</a:t>
            </a:r>
          </a:p>
        </p:txBody>
      </p:sp>
      <p:sp>
        <p:nvSpPr>
          <p:cNvPr id="10" name="Rechthoek 9"/>
          <p:cNvSpPr/>
          <p:nvPr/>
        </p:nvSpPr>
        <p:spPr bwMode="auto">
          <a:xfrm>
            <a:off x="6929438" y="3643313"/>
            <a:ext cx="1857375" cy="857250"/>
          </a:xfrm>
          <a:prstGeom prst="rect">
            <a:avLst/>
          </a:prstGeom>
          <a:solidFill>
            <a:schemeClr val="tx2">
              <a:lumMod val="20000"/>
              <a:lumOff val="80000"/>
            </a:schemeClr>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eaLnBrk="0" hangingPunct="0">
              <a:defRPr/>
            </a:pPr>
            <a:r>
              <a:rPr lang="nl-NL" sz="1600" dirty="0">
                <a:solidFill>
                  <a:schemeClr val="tx1"/>
                </a:solidFill>
                <a:latin typeface="+mj-lt"/>
              </a:rPr>
              <a:t>Intrekken </a:t>
            </a:r>
            <a:r>
              <a:rPr lang="nl-NL" sz="1600" dirty="0" err="1">
                <a:solidFill>
                  <a:schemeClr val="tx1"/>
                </a:solidFill>
                <a:latin typeface="+mj-lt"/>
              </a:rPr>
              <a:t>verblijfs-vergunning</a:t>
            </a:r>
            <a:endParaRPr lang="nl-NL" sz="1600" dirty="0">
              <a:solidFill>
                <a:schemeClr val="tx1"/>
              </a:solidFill>
              <a:latin typeface="+mj-lt"/>
            </a:endParaRPr>
          </a:p>
        </p:txBody>
      </p:sp>
      <p:sp>
        <p:nvSpPr>
          <p:cNvPr id="11" name="Rechthoek 10"/>
          <p:cNvSpPr/>
          <p:nvPr/>
        </p:nvSpPr>
        <p:spPr bwMode="auto">
          <a:xfrm>
            <a:off x="3571875" y="5572125"/>
            <a:ext cx="2071688" cy="357188"/>
          </a:xfrm>
          <a:prstGeom prst="rect">
            <a:avLst/>
          </a:prstGeom>
          <a:solidFill>
            <a:schemeClr val="tx2">
              <a:lumMod val="20000"/>
              <a:lumOff val="80000"/>
            </a:schemeClr>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eaLnBrk="0" hangingPunct="0">
              <a:defRPr/>
            </a:pPr>
            <a:r>
              <a:rPr lang="nl-NL" sz="1600" dirty="0">
                <a:solidFill>
                  <a:schemeClr val="tx1"/>
                </a:solidFill>
                <a:latin typeface="+mj-lt"/>
              </a:rPr>
              <a:t>Bestuurlijke boete</a:t>
            </a:r>
          </a:p>
        </p:txBody>
      </p:sp>
      <p:sp>
        <p:nvSpPr>
          <p:cNvPr id="20" name="Toelichting met PIJL-OMLAAG 19"/>
          <p:cNvSpPr/>
          <p:nvPr/>
        </p:nvSpPr>
        <p:spPr bwMode="auto">
          <a:xfrm>
            <a:off x="1214438" y="3000375"/>
            <a:ext cx="428625" cy="571500"/>
          </a:xfrm>
          <a:prstGeom prst="downArrowCallou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eaLnBrk="0" hangingPunct="0">
              <a:defRPr/>
            </a:pPr>
            <a:r>
              <a:rPr lang="nl-NL" sz="1800" dirty="0">
                <a:solidFill>
                  <a:schemeClr val="tx1"/>
                </a:solidFill>
                <a:latin typeface="+mj-lt"/>
              </a:rPr>
              <a:t>ja</a:t>
            </a:r>
          </a:p>
        </p:txBody>
      </p:sp>
      <p:sp>
        <p:nvSpPr>
          <p:cNvPr id="22" name="Toelichting met PIJL-LINKS 21"/>
          <p:cNvSpPr/>
          <p:nvPr/>
        </p:nvSpPr>
        <p:spPr bwMode="auto">
          <a:xfrm rot="10800000">
            <a:off x="2643188" y="3929063"/>
            <a:ext cx="642937" cy="428625"/>
          </a:xfrm>
          <a:prstGeom prst="leftArrowCallou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eaLnBrk="0" hangingPunct="0">
              <a:defRPr/>
            </a:pPr>
            <a:endParaRPr lang="nl-NL" sz="1800" dirty="0">
              <a:solidFill>
                <a:schemeClr val="tx1"/>
              </a:solidFill>
              <a:latin typeface="+mj-lt"/>
            </a:endParaRPr>
          </a:p>
        </p:txBody>
      </p:sp>
      <p:sp>
        <p:nvSpPr>
          <p:cNvPr id="23" name="Toelichting met PIJL-OMLAAG 22"/>
          <p:cNvSpPr/>
          <p:nvPr/>
        </p:nvSpPr>
        <p:spPr bwMode="auto">
          <a:xfrm>
            <a:off x="4286250" y="4857750"/>
            <a:ext cx="642938" cy="642938"/>
          </a:xfrm>
          <a:prstGeom prst="downArrowCallou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eaLnBrk="0" hangingPunct="0">
              <a:defRPr/>
            </a:pPr>
            <a:r>
              <a:rPr lang="nl-NL" sz="1800" dirty="0">
                <a:solidFill>
                  <a:schemeClr val="tx1"/>
                </a:solidFill>
                <a:latin typeface="+mj-lt"/>
              </a:rPr>
              <a:t>nee</a:t>
            </a:r>
          </a:p>
        </p:txBody>
      </p:sp>
      <p:sp>
        <p:nvSpPr>
          <p:cNvPr id="25" name="Toelichting met PIJL-RECHTS 24"/>
          <p:cNvSpPr/>
          <p:nvPr/>
        </p:nvSpPr>
        <p:spPr bwMode="auto">
          <a:xfrm>
            <a:off x="6215063" y="3929063"/>
            <a:ext cx="642937" cy="357187"/>
          </a:xfrm>
          <a:prstGeom prst="rightArrowCallou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eaLnBrk="0" hangingPunct="0">
              <a:defRPr/>
            </a:pPr>
            <a:r>
              <a:rPr lang="nl-NL" sz="1800" dirty="0">
                <a:solidFill>
                  <a:schemeClr val="tx1"/>
                </a:solidFill>
                <a:latin typeface="+mj-lt"/>
              </a:rPr>
              <a:t>ja</a:t>
            </a:r>
          </a:p>
        </p:txBody>
      </p:sp>
      <p:sp>
        <p:nvSpPr>
          <p:cNvPr id="26" name="Stroomdiagram: Meerdere documenten 25"/>
          <p:cNvSpPr/>
          <p:nvPr/>
        </p:nvSpPr>
        <p:spPr bwMode="auto">
          <a:xfrm>
            <a:off x="3357563" y="3143250"/>
            <a:ext cx="2714625" cy="1643063"/>
          </a:xfrm>
          <a:prstGeom prst="flowChartMultidocumen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eaLnBrk="0" hangingPunct="0">
              <a:defRPr/>
            </a:pPr>
            <a:r>
              <a:rPr lang="nl-NL" sz="1800" dirty="0">
                <a:solidFill>
                  <a:schemeClr val="tx1"/>
                </a:solidFill>
              </a:rPr>
              <a:t>toetsen aan o.m.: </a:t>
            </a:r>
          </a:p>
          <a:p>
            <a:pPr eaLnBrk="0" hangingPunct="0">
              <a:defRPr/>
            </a:pPr>
            <a:r>
              <a:rPr lang="nl-NL" sz="1800" dirty="0">
                <a:solidFill>
                  <a:schemeClr val="tx1"/>
                </a:solidFill>
              </a:rPr>
              <a:t>EVRM</a:t>
            </a:r>
          </a:p>
          <a:p>
            <a:pPr eaLnBrk="0" hangingPunct="0">
              <a:defRPr/>
            </a:pPr>
            <a:r>
              <a:rPr lang="nl-NL" sz="1800" dirty="0" err="1">
                <a:solidFill>
                  <a:schemeClr val="tx1"/>
                </a:solidFill>
              </a:rPr>
              <a:t>Gezinshereni-gingsrichtlijn</a:t>
            </a:r>
            <a:endParaRPr lang="nl-NL" sz="1800" dirty="0">
              <a:solidFill>
                <a:schemeClr val="tx1"/>
              </a:solidFill>
            </a:endParaRPr>
          </a:p>
        </p:txBody>
      </p:sp>
      <p:sp>
        <p:nvSpPr>
          <p:cNvPr id="27" name="Toelichting met PIJL-RECHTS 26"/>
          <p:cNvSpPr/>
          <p:nvPr/>
        </p:nvSpPr>
        <p:spPr bwMode="auto">
          <a:xfrm>
            <a:off x="2643188" y="2214563"/>
            <a:ext cx="928687" cy="357187"/>
          </a:xfrm>
          <a:prstGeom prst="rightArrowCallou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eaLnBrk="0" hangingPunct="0">
              <a:defRPr/>
            </a:pPr>
            <a:r>
              <a:rPr lang="nl-NL" sz="1800" dirty="0">
                <a:solidFill>
                  <a:schemeClr val="tx1"/>
                </a:solidFill>
                <a:latin typeface="+mj-lt"/>
              </a:rPr>
              <a:t>nee</a:t>
            </a:r>
          </a:p>
        </p:txBody>
      </p:sp>
      <p:sp>
        <p:nvSpPr>
          <p:cNvPr id="28" name="Rechthoek 27"/>
          <p:cNvSpPr/>
          <p:nvPr/>
        </p:nvSpPr>
        <p:spPr bwMode="auto">
          <a:xfrm>
            <a:off x="3714750" y="2071688"/>
            <a:ext cx="2286000" cy="642937"/>
          </a:xfrm>
          <a:prstGeom prst="rect">
            <a:avLst/>
          </a:prstGeom>
          <a:solidFill>
            <a:schemeClr val="tx2">
              <a:lumMod val="20000"/>
              <a:lumOff val="80000"/>
            </a:schemeClr>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eaLnBrk="0" hangingPunct="0">
              <a:defRPr/>
            </a:pPr>
            <a:r>
              <a:rPr lang="nl-NL" sz="1600" dirty="0">
                <a:solidFill>
                  <a:schemeClr val="tx1"/>
                </a:solidFill>
                <a:latin typeface="+mj-lt"/>
              </a:rPr>
              <a:t>Ontheffing of verlenging termijn</a:t>
            </a:r>
          </a:p>
        </p:txBody>
      </p:sp>
      <p:sp>
        <p:nvSpPr>
          <p:cNvPr id="16" name="Toelichting met PIJL-OMLAAG 15"/>
          <p:cNvSpPr/>
          <p:nvPr/>
        </p:nvSpPr>
        <p:spPr bwMode="auto">
          <a:xfrm>
            <a:off x="1071563" y="1285875"/>
            <a:ext cx="785812" cy="571500"/>
          </a:xfrm>
          <a:prstGeom prst="downArrowCallou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eaLnBrk="0" hangingPunct="0">
              <a:defRPr/>
            </a:pPr>
            <a:r>
              <a:rPr lang="nl-NL" sz="1800" dirty="0">
                <a:solidFill>
                  <a:schemeClr val="tx1"/>
                </a:solidFill>
                <a:latin typeface="+mj-lt"/>
              </a:rPr>
              <a:t>start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357188" y="1571625"/>
            <a:ext cx="8169275" cy="571500"/>
          </a:xfrm>
          <a:prstGeom prst="rect">
            <a:avLst/>
          </a:prstGeom>
          <a:noFill/>
          <a:ln w="9525">
            <a:noFill/>
            <a:miter lim="800000"/>
            <a:headEnd/>
            <a:tailEnd/>
          </a:ln>
        </p:spPr>
        <p:txBody>
          <a:bodyPr anchor="ctr"/>
          <a:lstStyle/>
          <a:p>
            <a:pPr algn="ctr">
              <a:defRPr/>
            </a:pPr>
            <a:endParaRPr lang="nl-NL" sz="2600" b="1" kern="0" dirty="0">
              <a:solidFill>
                <a:srgbClr val="94710A"/>
              </a:solidFill>
              <a:latin typeface="+mj-lt"/>
              <a:ea typeface="+mj-ea"/>
              <a:cs typeface="+mj-cs"/>
            </a:endParaRPr>
          </a:p>
        </p:txBody>
      </p:sp>
      <p:graphicFrame>
        <p:nvGraphicFramePr>
          <p:cNvPr id="5" name="Tabel 4"/>
          <p:cNvGraphicFramePr>
            <a:graphicFrameLocks noGrp="1"/>
          </p:cNvGraphicFramePr>
          <p:nvPr/>
        </p:nvGraphicFramePr>
        <p:xfrm>
          <a:off x="642938" y="2757488"/>
          <a:ext cx="7715304" cy="2682240"/>
        </p:xfrm>
        <a:graphic>
          <a:graphicData uri="http://schemas.openxmlformats.org/drawingml/2006/table">
            <a:tbl>
              <a:tblPr firstRow="1" bandRow="1">
                <a:tableStyleId>{5C22544A-7EE6-4342-B048-85BDC9FD1C3A}</a:tableStyleId>
              </a:tblPr>
              <a:tblGrid>
                <a:gridCol w="7715304"/>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b="1" baseline="0" dirty="0" smtClean="0">
                          <a:solidFill>
                            <a:schemeClr val="tx1"/>
                          </a:solidFill>
                        </a:rPr>
                        <a:t>Overgangsrecht </a:t>
                      </a:r>
                      <a:r>
                        <a:rPr lang="nl-NL" sz="2400" b="1" baseline="0" dirty="0" err="1" smtClean="0">
                          <a:solidFill>
                            <a:schemeClr val="tx1"/>
                          </a:solidFill>
                        </a:rPr>
                        <a:t>inburgeraar</a:t>
                      </a:r>
                      <a:r>
                        <a:rPr lang="nl-NL" sz="2400" b="1" baseline="0" dirty="0" smtClean="0">
                          <a:solidFill>
                            <a:schemeClr val="tx1"/>
                          </a:solidFill>
                        </a:rPr>
                        <a:t> </a:t>
                      </a:r>
                    </a:p>
                  </a:txBody>
                  <a:tcPr/>
                </a:tc>
              </a:tr>
              <a:tr h="370840">
                <a:tc>
                  <a:txBody>
                    <a:bodyPr/>
                    <a:lstStyle/>
                    <a:p>
                      <a:pPr lvl="0"/>
                      <a:r>
                        <a:rPr lang="nl-NL" sz="2000" dirty="0" smtClean="0"/>
                        <a:t>Oude rechten en plichten gelden</a:t>
                      </a:r>
                    </a:p>
                    <a:p>
                      <a:pPr lvl="0"/>
                      <a:r>
                        <a:rPr lang="nl-NL" sz="2000" dirty="0" smtClean="0"/>
                        <a:t>voor degenen die vóór inwerkingtreding</a:t>
                      </a:r>
                    </a:p>
                    <a:p>
                      <a:pPr lvl="0"/>
                      <a:r>
                        <a:rPr lang="nl-NL" sz="2000" dirty="0" smtClean="0"/>
                        <a:t>gewijzigde wet </a:t>
                      </a:r>
                      <a:r>
                        <a:rPr lang="nl-NL" sz="2000" baseline="0" dirty="0" smtClean="0"/>
                        <a:t>aanbod hebben gehad of zijn gehandhaafd (voor asielgerechtigden verblijfsvergunning):</a:t>
                      </a:r>
                    </a:p>
                    <a:p>
                      <a:pPr lvl="0">
                        <a:buFont typeface="Arial" pitchFamily="34" charset="0"/>
                        <a:buChar char="•"/>
                      </a:pPr>
                      <a:r>
                        <a:rPr lang="nl-NL" sz="2000" baseline="0" dirty="0" smtClean="0"/>
                        <a:t> afmaken </a:t>
                      </a:r>
                      <a:r>
                        <a:rPr lang="nl-NL" sz="2000" baseline="0" dirty="0" err="1" smtClean="0"/>
                        <a:t>inburgeringstraject</a:t>
                      </a:r>
                      <a:endParaRPr lang="nl-NL" sz="2000" baseline="0" dirty="0" smtClean="0"/>
                    </a:p>
                    <a:p>
                      <a:pPr lvl="0">
                        <a:buFont typeface="Arial" pitchFamily="34" charset="0"/>
                        <a:buChar char="•"/>
                      </a:pPr>
                      <a:r>
                        <a:rPr lang="nl-NL" sz="2000" baseline="0" dirty="0" smtClean="0"/>
                        <a:t> examen</a:t>
                      </a:r>
                    </a:p>
                    <a:p>
                      <a:pPr lvl="0">
                        <a:buFont typeface="Arial" pitchFamily="34" charset="0"/>
                        <a:buChar char="•"/>
                      </a:pPr>
                      <a:r>
                        <a:rPr lang="nl-NL" sz="2000" baseline="0" dirty="0" smtClean="0"/>
                        <a:t> vergoeding</a:t>
                      </a:r>
                      <a:endParaRPr lang="nl-NL" sz="2000" dirty="0"/>
                    </a:p>
                  </a:txBody>
                  <a:tcPr/>
                </a:tc>
              </a:tr>
            </a:tbl>
          </a:graphicData>
        </a:graphic>
      </p:graphicFrame>
      <p:sp>
        <p:nvSpPr>
          <p:cNvPr id="6" name="Titel 1"/>
          <p:cNvSpPr txBox="1">
            <a:spLocks/>
          </p:cNvSpPr>
          <p:nvPr/>
        </p:nvSpPr>
        <p:spPr bwMode="auto">
          <a:xfrm>
            <a:off x="-142875" y="1714500"/>
            <a:ext cx="8169275" cy="571500"/>
          </a:xfrm>
          <a:prstGeom prst="rect">
            <a:avLst/>
          </a:prstGeom>
          <a:noFill/>
          <a:ln w="9525">
            <a:noFill/>
            <a:miter lim="800000"/>
            <a:headEnd/>
            <a:tailEnd/>
          </a:ln>
        </p:spPr>
        <p:txBody>
          <a:bodyPr anchor="ctr"/>
          <a:lstStyle/>
          <a:p>
            <a:pPr algn="ctr">
              <a:defRPr/>
            </a:pPr>
            <a:r>
              <a:rPr lang="nl-NL" sz="2800" b="1" kern="0" dirty="0">
                <a:solidFill>
                  <a:srgbClr val="94710A"/>
                </a:solidFill>
                <a:latin typeface="+mj-lt"/>
                <a:ea typeface="+mj-ea"/>
                <a:cs typeface="+mj-cs"/>
              </a:rPr>
              <a:t>Overgangsrecht</a:t>
            </a:r>
            <a:endParaRPr lang="nl-NL" sz="2800" b="1" kern="0" dirty="0">
              <a:solidFill>
                <a:srgbClr val="94710A"/>
              </a:solidFill>
              <a:latin typeface="+mj-lt"/>
              <a:ea typeface="+mj-ea"/>
              <a:cs typeface="+mj-cs"/>
            </a:endParaRPr>
          </a:p>
        </p:txBody>
      </p:sp>
      <p:pic>
        <p:nvPicPr>
          <p:cNvPr id="10252" name="Picture 4" descr="http://blog.youngworks.nl/wp-content/uploads/2011/02/allochtoon-600x400.jpg"/>
          <p:cNvPicPr>
            <a:picLocks noChangeAspect="1" noChangeArrowheads="1"/>
          </p:cNvPicPr>
          <p:nvPr/>
        </p:nvPicPr>
        <p:blipFill>
          <a:blip r:embed="rId3" cstate="print"/>
          <a:srcRect/>
          <a:stretch>
            <a:fillRect/>
          </a:stretch>
        </p:blipFill>
        <p:spPr bwMode="auto">
          <a:xfrm>
            <a:off x="6000750" y="1928813"/>
            <a:ext cx="28575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357188" y="1643063"/>
            <a:ext cx="8169275" cy="571500"/>
          </a:xfrm>
          <a:prstGeom prst="rect">
            <a:avLst/>
          </a:prstGeom>
          <a:noFill/>
          <a:ln w="9525">
            <a:noFill/>
            <a:miter lim="800000"/>
            <a:headEnd/>
            <a:tailEnd/>
          </a:ln>
        </p:spPr>
        <p:txBody>
          <a:bodyPr anchor="ctr"/>
          <a:lstStyle/>
          <a:p>
            <a:pPr algn="ctr">
              <a:defRPr/>
            </a:pPr>
            <a:endParaRPr lang="nl-NL" sz="2600" b="1" kern="0" dirty="0">
              <a:solidFill>
                <a:srgbClr val="94710A"/>
              </a:solidFill>
              <a:latin typeface="+mj-lt"/>
              <a:ea typeface="+mj-ea"/>
              <a:cs typeface="+mj-cs"/>
            </a:endParaRPr>
          </a:p>
        </p:txBody>
      </p:sp>
      <p:graphicFrame>
        <p:nvGraphicFramePr>
          <p:cNvPr id="5" name="Tabel 4"/>
          <p:cNvGraphicFramePr>
            <a:graphicFrameLocks noGrp="1"/>
          </p:cNvGraphicFramePr>
          <p:nvPr/>
        </p:nvGraphicFramePr>
        <p:xfrm>
          <a:off x="642938" y="2214563"/>
          <a:ext cx="7715304" cy="2773680"/>
        </p:xfrm>
        <a:graphic>
          <a:graphicData uri="http://schemas.openxmlformats.org/drawingml/2006/table">
            <a:tbl>
              <a:tblPr firstRow="1" bandRow="1">
                <a:tableStyleId>{5C22544A-7EE6-4342-B048-85BDC9FD1C3A}</a:tableStyleId>
              </a:tblPr>
              <a:tblGrid>
                <a:gridCol w="7715304"/>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nl-NL" sz="20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a:t>
                      </a:r>
                      <a:r>
                        <a:rPr lang="nl-NL" sz="2000" dirty="0" err="1" smtClean="0"/>
                        <a:t>inburgeringsplichtig</a:t>
                      </a:r>
                      <a:endParaRPr lang="nl-NL" sz="2000" dirty="0"/>
                    </a:p>
                  </a:txBody>
                  <a:tcPr/>
                </a:tc>
              </a:tr>
              <a:tr h="370840">
                <a:tc>
                  <a:txBody>
                    <a:bodyPr/>
                    <a:lstStyle/>
                    <a:p>
                      <a:pPr lvl="0">
                        <a:buFont typeface="Arial" pitchFamily="34" charset="0"/>
                        <a:buChar char="•"/>
                      </a:pPr>
                      <a:r>
                        <a:rPr lang="nl-NL" sz="2000" dirty="0" smtClean="0"/>
                        <a:t> voorinburgering in COA</a:t>
                      </a:r>
                    </a:p>
                  </a:txBody>
                  <a:tcPr/>
                </a:tc>
              </a:tr>
              <a:tr h="370840">
                <a:tc>
                  <a:txBody>
                    <a:bodyPr/>
                    <a:lstStyle/>
                    <a:p>
                      <a:pPr lvl="0">
                        <a:buFont typeface="Arial" pitchFamily="34" charset="0"/>
                        <a:buChar char="•"/>
                      </a:pPr>
                      <a:r>
                        <a:rPr lang="nl-NL" sz="2000" baseline="0" dirty="0" smtClean="0"/>
                        <a:t> maatschappelijke begeleiding</a:t>
                      </a:r>
                      <a:endParaRPr lang="nl-NL" sz="20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verlenging</a:t>
                      </a:r>
                      <a:r>
                        <a:rPr lang="nl-NL" sz="2000" baseline="0" dirty="0" smtClean="0"/>
                        <a:t> </a:t>
                      </a:r>
                      <a:r>
                        <a:rPr lang="nl-NL" sz="2000" baseline="0" dirty="0" err="1" smtClean="0"/>
                        <a:t>inburgeringstermijn</a:t>
                      </a:r>
                      <a:r>
                        <a:rPr lang="nl-NL" sz="2000" baseline="0" dirty="0" smtClean="0"/>
                        <a:t> mogelijk bij alfabetisering</a:t>
                      </a:r>
                      <a:endParaRPr lang="nl-NL" sz="2000" dirty="0" smtClean="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hoger</a:t>
                      </a:r>
                      <a:r>
                        <a:rPr lang="nl-NL" sz="2000" baseline="0" dirty="0" smtClean="0"/>
                        <a:t> leningbedrag: € 10.000</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nl-NL" sz="2000" dirty="0" smtClean="0"/>
                        <a:t> geen verblijfsrechtelijke sancties</a:t>
                      </a:r>
                    </a:p>
                  </a:txBody>
                  <a:tcPr/>
                </a:tc>
              </a:tr>
            </a:tbl>
          </a:graphicData>
        </a:graphic>
      </p:graphicFrame>
      <p:sp>
        <p:nvSpPr>
          <p:cNvPr id="6" name="Titel 1"/>
          <p:cNvSpPr txBox="1">
            <a:spLocks/>
          </p:cNvSpPr>
          <p:nvPr/>
        </p:nvSpPr>
        <p:spPr bwMode="auto">
          <a:xfrm>
            <a:off x="509588" y="1571625"/>
            <a:ext cx="8169275" cy="571500"/>
          </a:xfrm>
          <a:prstGeom prst="rect">
            <a:avLst/>
          </a:prstGeom>
          <a:noFill/>
          <a:ln w="9525">
            <a:noFill/>
            <a:miter lim="800000"/>
            <a:headEnd/>
            <a:tailEnd/>
          </a:ln>
        </p:spPr>
        <p:txBody>
          <a:bodyPr anchor="ctr"/>
          <a:lstStyle/>
          <a:p>
            <a:pPr algn="ctr">
              <a:defRPr/>
            </a:pPr>
            <a:endParaRPr lang="nl-NL" sz="2800" b="1" kern="0" dirty="0">
              <a:solidFill>
                <a:srgbClr val="94710A"/>
              </a:solidFill>
              <a:latin typeface="+mj-lt"/>
              <a:ea typeface="+mj-ea"/>
              <a:cs typeface="+mj-cs"/>
            </a:endParaRPr>
          </a:p>
        </p:txBody>
      </p:sp>
      <p:sp>
        <p:nvSpPr>
          <p:cNvPr id="11286" name="Titel 1"/>
          <p:cNvSpPr>
            <a:spLocks noGrp="1"/>
          </p:cNvSpPr>
          <p:nvPr>
            <p:ph type="title"/>
          </p:nvPr>
        </p:nvSpPr>
        <p:spPr>
          <a:xfrm>
            <a:off x="366713" y="1428750"/>
            <a:ext cx="8169275" cy="571500"/>
          </a:xfrm>
        </p:spPr>
        <p:txBody>
          <a:bodyPr/>
          <a:lstStyle/>
          <a:p>
            <a:pPr algn="ctr"/>
            <a:r>
              <a:rPr lang="nl-NL" b="1" smtClean="0"/>
              <a:t>Speciale positie asielgerechtigden</a:t>
            </a:r>
          </a:p>
        </p:txBody>
      </p:sp>
      <p:pic>
        <p:nvPicPr>
          <p:cNvPr id="11287" name="Picture 2" descr="http://www.unhcr.nl/typo3temp/pics/88f64bbaa8.jpg"/>
          <p:cNvPicPr>
            <a:picLocks noChangeAspect="1" noChangeArrowheads="1"/>
          </p:cNvPicPr>
          <p:nvPr/>
        </p:nvPicPr>
        <p:blipFill>
          <a:blip r:embed="rId3" cstate="print">
            <a:lum contrast="4000"/>
          </a:blip>
          <a:srcRect/>
          <a:stretch>
            <a:fillRect/>
          </a:stretch>
        </p:blipFill>
        <p:spPr bwMode="auto">
          <a:xfrm>
            <a:off x="5000625" y="2428875"/>
            <a:ext cx="3167063" cy="123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ZK Wonen, Wijken en Integratie">
  <a:themeElements>
    <a:clrScheme name="VROM WWI">
      <a:dk1>
        <a:srgbClr val="000000"/>
      </a:dk1>
      <a:lt1>
        <a:srgbClr val="FFFFFF"/>
      </a:lt1>
      <a:dk2>
        <a:srgbClr val="E17000"/>
      </a:dk2>
      <a:lt2>
        <a:srgbClr val="EEECE1"/>
      </a:lt2>
      <a:accent1>
        <a:srgbClr val="E17000"/>
      </a:accent1>
      <a:accent2>
        <a:srgbClr val="CC003D"/>
      </a:accent2>
      <a:accent3>
        <a:srgbClr val="FFFFFF"/>
      </a:accent3>
      <a:accent4>
        <a:srgbClr val="000000"/>
      </a:accent4>
      <a:accent5>
        <a:srgbClr val="FFC8B6"/>
      </a:accent5>
      <a:accent6>
        <a:srgbClr val="B90036"/>
      </a:accent6>
      <a:hlink>
        <a:srgbClr val="900079"/>
      </a:hlink>
      <a:folHlink>
        <a:srgbClr val="42145F"/>
      </a:folHlink>
    </a:clrScheme>
    <a:fontScheme name="Standaardontwerp">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Times"/>
          </a:defRPr>
        </a:defPPr>
      </a:lstStyle>
    </a:lnDef>
  </a:objectDefaults>
  <a:extraClrSchemeLst>
    <a:extraClrScheme>
      <a:clrScheme name="Standaardontwerp 1">
        <a:dk1>
          <a:srgbClr val="000000"/>
        </a:dk1>
        <a:lt1>
          <a:srgbClr val="FFFFFF"/>
        </a:lt1>
        <a:dk2>
          <a:srgbClr val="FF9560"/>
        </a:dk2>
        <a:lt2>
          <a:srgbClr val="EEECE1"/>
        </a:lt2>
        <a:accent1>
          <a:srgbClr val="FF9560"/>
        </a:accent1>
        <a:accent2>
          <a:srgbClr val="CC003D"/>
        </a:accent2>
        <a:accent3>
          <a:srgbClr val="FFFFFF"/>
        </a:accent3>
        <a:accent4>
          <a:srgbClr val="000000"/>
        </a:accent4>
        <a:accent5>
          <a:srgbClr val="FFC8B6"/>
        </a:accent5>
        <a:accent6>
          <a:srgbClr val="B90036"/>
        </a:accent6>
        <a:hlink>
          <a:srgbClr val="900079"/>
        </a:hlink>
        <a:folHlink>
          <a:srgbClr val="47145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BZK Wonen, Wijken en Integratie</Template>
  <TotalTime>6320</TotalTime>
  <Words>1625</Words>
  <Application>Microsoft Office PowerPoint</Application>
  <PresentationFormat>Diavoorstelling (4:3)</PresentationFormat>
  <Paragraphs>213</Paragraphs>
  <Slides>15</Slides>
  <Notes>15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Times</vt:lpstr>
      <vt:lpstr>Arial</vt:lpstr>
      <vt:lpstr>Verdana</vt:lpstr>
      <vt:lpstr>Times New Roman</vt:lpstr>
      <vt:lpstr>BZK Wonen, Wijken en Integratie</vt:lpstr>
      <vt:lpstr>Dia 1</vt:lpstr>
      <vt:lpstr>Deel 1: Aanpassingen in het inburgeringsstelsel</vt:lpstr>
      <vt:lpstr>Basis 1: regeer-/gedoogakkoord</vt:lpstr>
      <vt:lpstr> Basis 2: afbouw budget  </vt:lpstr>
      <vt:lpstr>Dia 5</vt:lpstr>
      <vt:lpstr>Sociaal leenstelsel</vt:lpstr>
      <vt:lpstr>Sancties</vt:lpstr>
      <vt:lpstr>Dia 8</vt:lpstr>
      <vt:lpstr>Speciale positie asielgerechtigden</vt:lpstr>
      <vt:lpstr>Voorlichting aan inburgeraar</vt:lpstr>
      <vt:lpstr>Positie andere taalbehoeftigen dan inburgeringsplichtigen</vt:lpstr>
      <vt:lpstr>Deel 2: Aanpassingen in het inburgeringsexamen</vt:lpstr>
      <vt:lpstr>Dia 13</vt:lpstr>
      <vt:lpstr>Dia 14</vt:lpstr>
      <vt:lpstr>      Voorbeelden van de drie nieuwe  examenonderdelen:</vt:lpstr>
    </vt:vector>
  </TitlesOfParts>
  <Company>Ministerie van VROM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Ministerie van VROM</dc:creator>
  <cp:lastModifiedBy>linzelm</cp:lastModifiedBy>
  <cp:revision>713</cp:revision>
  <dcterms:created xsi:type="dcterms:W3CDTF">2010-12-07T09:24:56Z</dcterms:created>
  <dcterms:modified xsi:type="dcterms:W3CDTF">2012-10-10T11:57:10Z</dcterms:modified>
</cp:coreProperties>
</file>